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sldIdLst>
    <p:sldId id="256" r:id="rId5"/>
    <p:sldId id="283" r:id="rId6"/>
    <p:sldId id="285" r:id="rId7"/>
    <p:sldId id="306" r:id="rId8"/>
    <p:sldId id="307" r:id="rId9"/>
    <p:sldId id="308" r:id="rId10"/>
    <p:sldId id="310" r:id="rId11"/>
    <p:sldId id="311" r:id="rId12"/>
    <p:sldId id="312" r:id="rId13"/>
    <p:sldId id="314" r:id="rId14"/>
    <p:sldId id="313" r:id="rId15"/>
    <p:sldId id="309" r:id="rId16"/>
    <p:sldId id="274"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BDF7AF-832F-4682-A297-D7C12C3CB744}" name="Howie, Richelle" initials="HR" userId="S::rhowie@nib.org::ae4bddb4-4d80-4538-8ec7-ac0d99688bb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F8C7"/>
    <a:srgbClr val="00CC99"/>
    <a:srgbClr val="AFCAFF"/>
    <a:srgbClr val="E8FCEA"/>
    <a:srgbClr val="D2FAD7"/>
    <a:srgbClr val="30E845"/>
    <a:srgbClr val="86F2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75CA2D-2A4F-4D54-9742-2ABF7BB412E2}" v="65" dt="2026-03-14T21:49:34.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41" autoAdjust="0"/>
  </p:normalViewPr>
  <p:slideViewPr>
    <p:cSldViewPr snapToGrid="0">
      <p:cViewPr varScale="1">
        <p:scale>
          <a:sx n="79" d="100"/>
          <a:sy n="79" d="100"/>
        </p:scale>
        <p:origin x="114" y="3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egeli, Marianne" userId="0951daff-f242-40b3-85a4-12f3337b7252" providerId="ADAL" clId="{444E3887-439F-4672-876F-9556E602E070}"/>
    <pc:docChg chg="custSel modSld">
      <pc:chgData name="Haegeli, Marianne" userId="0951daff-f242-40b3-85a4-12f3337b7252" providerId="ADAL" clId="{444E3887-439F-4672-876F-9556E602E070}" dt="2026-03-14T21:49:34.808" v="79" actId="962"/>
      <pc:docMkLst>
        <pc:docMk/>
      </pc:docMkLst>
      <pc:sldChg chg="modSp">
        <pc:chgData name="Haegeli, Marianne" userId="0951daff-f242-40b3-85a4-12f3337b7252" providerId="ADAL" clId="{444E3887-439F-4672-876F-9556E602E070}" dt="2026-03-14T21:49:34.808" v="79" actId="962"/>
        <pc:sldMkLst>
          <pc:docMk/>
          <pc:sldMk cId="2182682336" sldId="256"/>
        </pc:sldMkLst>
        <pc:picChg chg="mod">
          <ac:chgData name="Haegeli, Marianne" userId="0951daff-f242-40b3-85a4-12f3337b7252" providerId="ADAL" clId="{444E3887-439F-4672-876F-9556E602E070}" dt="2026-03-14T21:49:34.808" v="79" actId="962"/>
          <ac:picMkLst>
            <pc:docMk/>
            <pc:sldMk cId="2182682336" sldId="256"/>
            <ac:picMk id="4" creationId="{16B3E583-9B49-B876-516C-3C3EAA4B68B7}"/>
          </ac:picMkLst>
        </pc:picChg>
      </pc:sldChg>
      <pc:sldChg chg="delSp modSp mod modNotesTx">
        <pc:chgData name="Haegeli, Marianne" userId="0951daff-f242-40b3-85a4-12f3337b7252" providerId="ADAL" clId="{444E3887-439F-4672-876F-9556E602E070}" dt="2026-03-14T21:47:46.258" v="19" actId="13244"/>
        <pc:sldMkLst>
          <pc:docMk/>
          <pc:sldMk cId="2200445798" sldId="285"/>
        </pc:sldMkLst>
        <pc:spChg chg="mod">
          <ac:chgData name="Haegeli, Marianne" userId="0951daff-f242-40b3-85a4-12f3337b7252" providerId="ADAL" clId="{444E3887-439F-4672-876F-9556E602E070}" dt="2026-03-14T21:47:32.708" v="18" actId="13244"/>
          <ac:spMkLst>
            <pc:docMk/>
            <pc:sldMk cId="2200445798" sldId="285"/>
            <ac:spMk id="3" creationId="{01AC71AB-238D-20E4-EBE2-37EC386CED38}"/>
          </ac:spMkLst>
        </pc:spChg>
        <pc:spChg chg="mod">
          <ac:chgData name="Haegeli, Marianne" userId="0951daff-f242-40b3-85a4-12f3337b7252" providerId="ADAL" clId="{444E3887-439F-4672-876F-9556E602E070}" dt="2026-03-14T21:47:46.258" v="19" actId="13244"/>
          <ac:spMkLst>
            <pc:docMk/>
            <pc:sldMk cId="2200445798" sldId="285"/>
            <ac:spMk id="4" creationId="{41081819-5597-71D1-D0F5-6EAADB2C46BD}"/>
          </ac:spMkLst>
        </pc:spChg>
        <pc:spChg chg="mod">
          <ac:chgData name="Haegeli, Marianne" userId="0951daff-f242-40b3-85a4-12f3337b7252" providerId="ADAL" clId="{444E3887-439F-4672-876F-9556E602E070}" dt="2026-03-14T21:47:27.535" v="17" actId="13244"/>
          <ac:spMkLst>
            <pc:docMk/>
            <pc:sldMk cId="2200445798" sldId="285"/>
            <ac:spMk id="5" creationId="{4548CD8D-2FBE-3860-CFB0-B1F32D7E4E09}"/>
          </ac:spMkLst>
        </pc:spChg>
        <pc:spChg chg="del">
          <ac:chgData name="Haegeli, Marianne" userId="0951daff-f242-40b3-85a4-12f3337b7252" providerId="ADAL" clId="{444E3887-439F-4672-876F-9556E602E070}" dt="2026-03-14T21:46:53.815" v="11" actId="478"/>
          <ac:spMkLst>
            <pc:docMk/>
            <pc:sldMk cId="2200445798" sldId="285"/>
            <ac:spMk id="6" creationId="{D5DA6720-1B84-D221-6C0D-F8DB429A2ABB}"/>
          </ac:spMkLst>
        </pc:spChg>
        <pc:picChg chg="mod">
          <ac:chgData name="Haegeli, Marianne" userId="0951daff-f242-40b3-85a4-12f3337b7252" providerId="ADAL" clId="{444E3887-439F-4672-876F-9556E602E070}" dt="2026-03-14T21:46:46.165" v="10" actId="962"/>
          <ac:picMkLst>
            <pc:docMk/>
            <pc:sldMk cId="2200445798" sldId="285"/>
            <ac:picMk id="10" creationId="{8F2C42C0-B06A-A39E-4184-C52EAE1B2FA1}"/>
          </ac:picMkLst>
        </pc:picChg>
      </pc:sldChg>
      <pc:sldChg chg="modSp mod modNotesTx">
        <pc:chgData name="Haegeli, Marianne" userId="0951daff-f242-40b3-85a4-12f3337b7252" providerId="ADAL" clId="{444E3887-439F-4672-876F-9556E602E070}" dt="2026-03-14T21:48:05.884" v="21" actId="13244"/>
        <pc:sldMkLst>
          <pc:docMk/>
          <pc:sldMk cId="1789819743" sldId="307"/>
        </pc:sldMkLst>
        <pc:spChg chg="mod">
          <ac:chgData name="Haegeli, Marianne" userId="0951daff-f242-40b3-85a4-12f3337b7252" providerId="ADAL" clId="{444E3887-439F-4672-876F-9556E602E070}" dt="2026-03-14T21:48:04.120" v="20" actId="13244"/>
          <ac:spMkLst>
            <pc:docMk/>
            <pc:sldMk cId="1789819743" sldId="307"/>
            <ac:spMk id="4" creationId="{B8096A75-0F80-F578-7880-D31BD8B37A98}"/>
          </ac:spMkLst>
        </pc:spChg>
        <pc:spChg chg="mod">
          <ac:chgData name="Haegeli, Marianne" userId="0951daff-f242-40b3-85a4-12f3337b7252" providerId="ADAL" clId="{444E3887-439F-4672-876F-9556E602E070}" dt="2026-03-14T21:48:05.884" v="21" actId="13244"/>
          <ac:spMkLst>
            <pc:docMk/>
            <pc:sldMk cId="1789819743" sldId="307"/>
            <ac:spMk id="7" creationId="{B7FD889A-4D7D-3AC0-223B-4B54D56CBC4D}"/>
          </ac:spMkLst>
        </pc:spChg>
      </pc:sldChg>
      <pc:sldChg chg="modSp mod modNotesTx">
        <pc:chgData name="Haegeli, Marianne" userId="0951daff-f242-40b3-85a4-12f3337b7252" providerId="ADAL" clId="{444E3887-439F-4672-876F-9556E602E070}" dt="2026-03-14T21:48:20.534" v="23" actId="13244"/>
        <pc:sldMkLst>
          <pc:docMk/>
          <pc:sldMk cId="3004508084" sldId="308"/>
        </pc:sldMkLst>
        <pc:spChg chg="mod">
          <ac:chgData name="Haegeli, Marianne" userId="0951daff-f242-40b3-85a4-12f3337b7252" providerId="ADAL" clId="{444E3887-439F-4672-876F-9556E602E070}" dt="2026-03-14T21:48:13.325" v="22" actId="13244"/>
          <ac:spMkLst>
            <pc:docMk/>
            <pc:sldMk cId="3004508084" sldId="308"/>
            <ac:spMk id="4" creationId="{C8CBA5D5-D9EE-D6BD-EFDC-38F0E65BC922}"/>
          </ac:spMkLst>
        </pc:spChg>
        <pc:spChg chg="mod">
          <ac:chgData name="Haegeli, Marianne" userId="0951daff-f242-40b3-85a4-12f3337b7252" providerId="ADAL" clId="{444E3887-439F-4672-876F-9556E602E070}" dt="2026-03-14T21:48:20.534" v="23" actId="13244"/>
          <ac:spMkLst>
            <pc:docMk/>
            <pc:sldMk cId="3004508084" sldId="308"/>
            <ac:spMk id="7" creationId="{A0FA1C47-2F65-F28A-02D6-37D3078DB129}"/>
          </ac:spMkLst>
        </pc:spChg>
      </pc:sldChg>
      <pc:sldChg chg="modSp mod modNotesTx">
        <pc:chgData name="Haegeli, Marianne" userId="0951daff-f242-40b3-85a4-12f3337b7252" providerId="ADAL" clId="{444E3887-439F-4672-876F-9556E602E070}" dt="2026-03-14T21:48:38.051" v="25" actId="13244"/>
        <pc:sldMkLst>
          <pc:docMk/>
          <pc:sldMk cId="2481375766" sldId="309"/>
        </pc:sldMkLst>
        <pc:spChg chg="mod">
          <ac:chgData name="Haegeli, Marianne" userId="0951daff-f242-40b3-85a4-12f3337b7252" providerId="ADAL" clId="{444E3887-439F-4672-876F-9556E602E070}" dt="2026-03-14T21:48:35.849" v="24" actId="13244"/>
          <ac:spMkLst>
            <pc:docMk/>
            <pc:sldMk cId="2481375766" sldId="309"/>
            <ac:spMk id="5" creationId="{054BB1E0-A8F9-1A44-D7F4-5F0E4F69DA4A}"/>
          </ac:spMkLst>
        </pc:spChg>
        <pc:spChg chg="mod">
          <ac:chgData name="Haegeli, Marianne" userId="0951daff-f242-40b3-85a4-12f3337b7252" providerId="ADAL" clId="{444E3887-439F-4672-876F-9556E602E070}" dt="2026-03-14T21:48:38.051" v="25" actId="13244"/>
          <ac:spMkLst>
            <pc:docMk/>
            <pc:sldMk cId="2481375766" sldId="309"/>
            <ac:spMk id="7" creationId="{EB99301D-EC68-6767-0E64-5728CFACA971}"/>
          </ac:spMkLst>
        </pc:spChg>
      </pc:sldChg>
      <pc:sldChg chg="modNotesTx">
        <pc:chgData name="Haegeli, Marianne" userId="0951daff-f242-40b3-85a4-12f3337b7252" providerId="ADAL" clId="{444E3887-439F-4672-876F-9556E602E070}" dt="2026-03-14T21:45:33.051" v="3" actId="20577"/>
        <pc:sldMkLst>
          <pc:docMk/>
          <pc:sldMk cId="1847225155" sldId="310"/>
        </pc:sldMkLst>
      </pc:sldChg>
      <pc:sldChg chg="modNotesTx">
        <pc:chgData name="Haegeli, Marianne" userId="0951daff-f242-40b3-85a4-12f3337b7252" providerId="ADAL" clId="{444E3887-439F-4672-876F-9556E602E070}" dt="2026-03-14T21:45:37.839" v="4" actId="20577"/>
        <pc:sldMkLst>
          <pc:docMk/>
          <pc:sldMk cId="162333476" sldId="311"/>
        </pc:sldMkLst>
      </pc:sldChg>
      <pc:sldChg chg="modNotesTx">
        <pc:chgData name="Haegeli, Marianne" userId="0951daff-f242-40b3-85a4-12f3337b7252" providerId="ADAL" clId="{444E3887-439F-4672-876F-9556E602E070}" dt="2026-03-14T21:45:42.618" v="5" actId="20577"/>
        <pc:sldMkLst>
          <pc:docMk/>
          <pc:sldMk cId="3243263177" sldId="312"/>
        </pc:sldMkLst>
      </pc:sldChg>
      <pc:sldChg chg="modNotesTx">
        <pc:chgData name="Haegeli, Marianne" userId="0951daff-f242-40b3-85a4-12f3337b7252" providerId="ADAL" clId="{444E3887-439F-4672-876F-9556E602E070}" dt="2026-03-14T21:45:51.393" v="7" actId="20577"/>
        <pc:sldMkLst>
          <pc:docMk/>
          <pc:sldMk cId="1815832640" sldId="313"/>
        </pc:sldMkLst>
      </pc:sldChg>
      <pc:sldChg chg="modNotesTx">
        <pc:chgData name="Haegeli, Marianne" userId="0951daff-f242-40b3-85a4-12f3337b7252" providerId="ADAL" clId="{444E3887-439F-4672-876F-9556E602E070}" dt="2026-03-14T21:45:46.738" v="6" actId="20577"/>
        <pc:sldMkLst>
          <pc:docMk/>
          <pc:sldMk cId="2620417115"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D971BE7-0CE3-4A98-9727-D3B72DD86A72}" type="datetimeFigureOut">
              <a:rPr lang="en-US" smtClean="0"/>
              <a:t>3/13/2026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516E5EF-F5AC-4698-9EAA-156C4466BA25}" type="slidenum">
              <a:rPr lang="en-US" smtClean="0"/>
              <a:t>‹#›</a:t>
            </a:fld>
            <a:endParaRPr lang="en-US"/>
          </a:p>
        </p:txBody>
      </p:sp>
    </p:spTree>
    <p:extLst>
      <p:ext uri="{BB962C8B-B14F-4D97-AF65-F5344CB8AC3E}">
        <p14:creationId xmlns:p14="http://schemas.microsoft.com/office/powerpoint/2010/main" val="1897444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16E5EF-F5AC-4698-9EAA-156C4466BA25}" type="slidenum">
              <a:rPr lang="en-US" smtClean="0"/>
              <a:t>1</a:t>
            </a:fld>
            <a:endParaRPr lang="en-US"/>
          </a:p>
        </p:txBody>
      </p:sp>
    </p:spTree>
    <p:extLst>
      <p:ext uri="{BB962C8B-B14F-4D97-AF65-F5344CB8AC3E}">
        <p14:creationId xmlns:p14="http://schemas.microsoft.com/office/powerpoint/2010/main" val="172023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9CC7E-E9C4-C891-9DAB-7C66CB1528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870DB-6097-B305-7AC7-F51AFC532E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C87CAD-99ED-BB79-4888-FE824BFD3E7F}"/>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E9711BD-1C2C-0A4F-5198-55B1877D6822}"/>
              </a:ext>
            </a:extLst>
          </p:cNvPr>
          <p:cNvSpPr>
            <a:spLocks noGrp="1"/>
          </p:cNvSpPr>
          <p:nvPr>
            <p:ph type="sldNum" sz="quarter" idx="5"/>
          </p:nvPr>
        </p:nvSpPr>
        <p:spPr/>
        <p:txBody>
          <a:bodyPr/>
          <a:lstStyle/>
          <a:p>
            <a:fld id="{C516E5EF-F5AC-4698-9EAA-156C4466BA25}" type="slidenum">
              <a:rPr lang="en-US" smtClean="0"/>
              <a:t>10</a:t>
            </a:fld>
            <a:endParaRPr lang="en-US"/>
          </a:p>
        </p:txBody>
      </p:sp>
    </p:spTree>
    <p:extLst>
      <p:ext uri="{BB962C8B-B14F-4D97-AF65-F5344CB8AC3E}">
        <p14:creationId xmlns:p14="http://schemas.microsoft.com/office/powerpoint/2010/main" val="1335801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29C05-B0AA-7B70-EF4A-BEB2A7015D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1D3ADF-D4AC-F3B8-CDAF-0BD2901F3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117D47-AEE3-3E54-8EF9-B764139073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BEA04E-464D-0E19-76C3-1469D49BD681}"/>
              </a:ext>
            </a:extLst>
          </p:cNvPr>
          <p:cNvSpPr>
            <a:spLocks noGrp="1"/>
          </p:cNvSpPr>
          <p:nvPr>
            <p:ph type="sldNum" sz="quarter" idx="5"/>
          </p:nvPr>
        </p:nvSpPr>
        <p:spPr/>
        <p:txBody>
          <a:bodyPr/>
          <a:lstStyle/>
          <a:p>
            <a:fld id="{C516E5EF-F5AC-4698-9EAA-156C4466BA25}" type="slidenum">
              <a:rPr lang="en-US" smtClean="0"/>
              <a:t>11</a:t>
            </a:fld>
            <a:endParaRPr lang="en-US"/>
          </a:p>
        </p:txBody>
      </p:sp>
    </p:spTree>
    <p:extLst>
      <p:ext uri="{BB962C8B-B14F-4D97-AF65-F5344CB8AC3E}">
        <p14:creationId xmlns:p14="http://schemas.microsoft.com/office/powerpoint/2010/main" val="680306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1D909-5190-B027-780E-0082B052C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1119B-0D8A-2C40-8330-FA5453B260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EC5E34-0C44-4CC3-0F13-9DD9EA7783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823768-B36B-3404-96BF-9B848D967339}"/>
              </a:ext>
            </a:extLst>
          </p:cNvPr>
          <p:cNvSpPr>
            <a:spLocks noGrp="1"/>
          </p:cNvSpPr>
          <p:nvPr>
            <p:ph type="sldNum" sz="quarter" idx="5"/>
          </p:nvPr>
        </p:nvSpPr>
        <p:spPr/>
        <p:txBody>
          <a:bodyPr/>
          <a:lstStyle/>
          <a:p>
            <a:fld id="{C516E5EF-F5AC-4698-9EAA-156C4466BA25}" type="slidenum">
              <a:rPr lang="en-US" smtClean="0"/>
              <a:t>12</a:t>
            </a:fld>
            <a:endParaRPr lang="en-US"/>
          </a:p>
        </p:txBody>
      </p:sp>
    </p:spTree>
    <p:extLst>
      <p:ext uri="{BB962C8B-B14F-4D97-AF65-F5344CB8AC3E}">
        <p14:creationId xmlns:p14="http://schemas.microsoft.com/office/powerpoint/2010/main" val="270307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16E5EF-F5AC-4698-9EAA-156C4466BA25}" type="slidenum">
              <a:rPr lang="en-US" smtClean="0"/>
              <a:t>13</a:t>
            </a:fld>
            <a:endParaRPr lang="en-US"/>
          </a:p>
        </p:txBody>
      </p:sp>
    </p:spTree>
    <p:extLst>
      <p:ext uri="{BB962C8B-B14F-4D97-AF65-F5344CB8AC3E}">
        <p14:creationId xmlns:p14="http://schemas.microsoft.com/office/powerpoint/2010/main" val="2197129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16E5EF-F5AC-4698-9EAA-156C4466BA25}" type="slidenum">
              <a:rPr lang="en-US" smtClean="0"/>
              <a:t>2</a:t>
            </a:fld>
            <a:endParaRPr lang="en-US"/>
          </a:p>
        </p:txBody>
      </p:sp>
    </p:spTree>
    <p:extLst>
      <p:ext uri="{BB962C8B-B14F-4D97-AF65-F5344CB8AC3E}">
        <p14:creationId xmlns:p14="http://schemas.microsoft.com/office/powerpoint/2010/main" val="216213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16E5EF-F5AC-4698-9EAA-156C4466BA25}" type="slidenum">
              <a:rPr lang="en-US" smtClean="0"/>
              <a:t>3</a:t>
            </a:fld>
            <a:endParaRPr lang="en-US"/>
          </a:p>
        </p:txBody>
      </p:sp>
    </p:spTree>
    <p:extLst>
      <p:ext uri="{BB962C8B-B14F-4D97-AF65-F5344CB8AC3E}">
        <p14:creationId xmlns:p14="http://schemas.microsoft.com/office/powerpoint/2010/main" val="271696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16E5EF-F5AC-4698-9EAA-156C4466BA25}" type="slidenum">
              <a:rPr lang="en-US" smtClean="0"/>
              <a:t>4</a:t>
            </a:fld>
            <a:endParaRPr lang="en-US"/>
          </a:p>
        </p:txBody>
      </p:sp>
    </p:spTree>
    <p:extLst>
      <p:ext uri="{BB962C8B-B14F-4D97-AF65-F5344CB8AC3E}">
        <p14:creationId xmlns:p14="http://schemas.microsoft.com/office/powerpoint/2010/main" val="4103479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16E5EF-F5AC-4698-9EAA-156C4466BA25}" type="slidenum">
              <a:rPr lang="en-US" smtClean="0"/>
              <a:t>5</a:t>
            </a:fld>
            <a:endParaRPr lang="en-US"/>
          </a:p>
        </p:txBody>
      </p:sp>
    </p:spTree>
    <p:extLst>
      <p:ext uri="{BB962C8B-B14F-4D97-AF65-F5344CB8AC3E}">
        <p14:creationId xmlns:p14="http://schemas.microsoft.com/office/powerpoint/2010/main" val="591718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B07C2-3069-4E44-C73D-E1976D3392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487B1B-3295-6007-98BB-DEDD1BFB1C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D81CFB-D9CE-CCC8-E07D-9A8F1772C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78B36C-AC29-81BC-2720-0D2C13887281}"/>
              </a:ext>
            </a:extLst>
          </p:cNvPr>
          <p:cNvSpPr>
            <a:spLocks noGrp="1"/>
          </p:cNvSpPr>
          <p:nvPr>
            <p:ph type="sldNum" sz="quarter" idx="5"/>
          </p:nvPr>
        </p:nvSpPr>
        <p:spPr/>
        <p:txBody>
          <a:bodyPr/>
          <a:lstStyle/>
          <a:p>
            <a:fld id="{C516E5EF-F5AC-4698-9EAA-156C4466BA25}" type="slidenum">
              <a:rPr lang="en-US" smtClean="0"/>
              <a:t>6</a:t>
            </a:fld>
            <a:endParaRPr lang="en-US"/>
          </a:p>
        </p:txBody>
      </p:sp>
    </p:spTree>
    <p:extLst>
      <p:ext uri="{BB962C8B-B14F-4D97-AF65-F5344CB8AC3E}">
        <p14:creationId xmlns:p14="http://schemas.microsoft.com/office/powerpoint/2010/main" val="981801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30380-1A47-B903-4482-A85D76941E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35C151-EF87-897C-AE13-1A5BC8421E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7EACEB-6412-BFA1-036F-7A8E8231EA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D6FB93F-4BF8-E559-6DAA-B8D5A082EBEB}"/>
              </a:ext>
            </a:extLst>
          </p:cNvPr>
          <p:cNvSpPr>
            <a:spLocks noGrp="1"/>
          </p:cNvSpPr>
          <p:nvPr>
            <p:ph type="sldNum" sz="quarter" idx="5"/>
          </p:nvPr>
        </p:nvSpPr>
        <p:spPr/>
        <p:txBody>
          <a:bodyPr/>
          <a:lstStyle/>
          <a:p>
            <a:fld id="{C516E5EF-F5AC-4698-9EAA-156C4466BA25}" type="slidenum">
              <a:rPr lang="en-US" smtClean="0"/>
              <a:t>7</a:t>
            </a:fld>
            <a:endParaRPr lang="en-US"/>
          </a:p>
        </p:txBody>
      </p:sp>
    </p:spTree>
    <p:extLst>
      <p:ext uri="{BB962C8B-B14F-4D97-AF65-F5344CB8AC3E}">
        <p14:creationId xmlns:p14="http://schemas.microsoft.com/office/powerpoint/2010/main" val="4009632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8D05B-7798-F89D-757B-149B09980E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ABD631-6845-A476-1E78-200BA5402E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62AF5E-92BC-24A6-9726-D8A6C31DB5B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F90BD06-6C4C-3CF8-4E1C-95B520235592}"/>
              </a:ext>
            </a:extLst>
          </p:cNvPr>
          <p:cNvSpPr>
            <a:spLocks noGrp="1"/>
          </p:cNvSpPr>
          <p:nvPr>
            <p:ph type="sldNum" sz="quarter" idx="5"/>
          </p:nvPr>
        </p:nvSpPr>
        <p:spPr/>
        <p:txBody>
          <a:bodyPr/>
          <a:lstStyle/>
          <a:p>
            <a:fld id="{C516E5EF-F5AC-4698-9EAA-156C4466BA25}" type="slidenum">
              <a:rPr lang="en-US" smtClean="0"/>
              <a:t>8</a:t>
            </a:fld>
            <a:endParaRPr lang="en-US"/>
          </a:p>
        </p:txBody>
      </p:sp>
    </p:spTree>
    <p:extLst>
      <p:ext uri="{BB962C8B-B14F-4D97-AF65-F5344CB8AC3E}">
        <p14:creationId xmlns:p14="http://schemas.microsoft.com/office/powerpoint/2010/main" val="2651146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B25A2-8BDD-F62A-B8C0-80937A024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A19CE3-DECD-DC92-7FF3-594AC3FF4E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044A14-AEAB-7327-6B13-C1D039331482}"/>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1CBECC7-0BC2-A15A-E00D-363030E674FE}"/>
              </a:ext>
            </a:extLst>
          </p:cNvPr>
          <p:cNvSpPr>
            <a:spLocks noGrp="1"/>
          </p:cNvSpPr>
          <p:nvPr>
            <p:ph type="sldNum" sz="quarter" idx="5"/>
          </p:nvPr>
        </p:nvSpPr>
        <p:spPr/>
        <p:txBody>
          <a:bodyPr/>
          <a:lstStyle/>
          <a:p>
            <a:fld id="{C516E5EF-F5AC-4698-9EAA-156C4466BA25}" type="slidenum">
              <a:rPr lang="en-US" smtClean="0"/>
              <a:t>9</a:t>
            </a:fld>
            <a:endParaRPr lang="en-US"/>
          </a:p>
        </p:txBody>
      </p:sp>
    </p:spTree>
    <p:extLst>
      <p:ext uri="{BB962C8B-B14F-4D97-AF65-F5344CB8AC3E}">
        <p14:creationId xmlns:p14="http://schemas.microsoft.com/office/powerpoint/2010/main" val="1412360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5FFEC-5188-6727-CFBF-366F13BFE4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EA57CC-24C3-F320-4446-06B4F6943B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CA7526-2D77-17CB-CEB0-B7F4BB38D11E}"/>
              </a:ext>
            </a:extLst>
          </p:cNvPr>
          <p:cNvSpPr>
            <a:spLocks noGrp="1"/>
          </p:cNvSpPr>
          <p:nvPr>
            <p:ph type="dt" sz="half" idx="10"/>
          </p:nvPr>
        </p:nvSpPr>
        <p:spPr/>
        <p:txBody>
          <a:bodyPr/>
          <a:lstStyle/>
          <a:p>
            <a:fld id="{4CD6763B-1BE0-4087-9204-B60D4C27D6FE}" type="datetime1">
              <a:rPr lang="en-US" smtClean="0"/>
              <a:t>3/13/2026</a:t>
            </a:fld>
            <a:endParaRPr lang="en-US"/>
          </a:p>
        </p:txBody>
      </p:sp>
      <p:sp>
        <p:nvSpPr>
          <p:cNvPr id="5" name="Footer Placeholder 4">
            <a:extLst>
              <a:ext uri="{FF2B5EF4-FFF2-40B4-BE49-F238E27FC236}">
                <a16:creationId xmlns:a16="http://schemas.microsoft.com/office/drawing/2014/main" id="{C31F32A4-51C8-898D-FF67-335B69FBA7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E948E7-6B81-F96F-F5CF-FBC127A51BDC}"/>
              </a:ext>
            </a:extLst>
          </p:cNvPr>
          <p:cNvSpPr>
            <a:spLocks noGrp="1"/>
          </p:cNvSpPr>
          <p:nvPr>
            <p:ph type="sldNum" sz="quarter" idx="12"/>
          </p:nvPr>
        </p:nvSpPr>
        <p:spPr/>
        <p:txBody>
          <a:bodyPr/>
          <a:lstStyle/>
          <a:p>
            <a:fld id="{238E045A-1A22-41B2-84F1-0DDD9503C883}" type="slidenum">
              <a:rPr lang="en-US" smtClean="0"/>
              <a:t>‹#›</a:t>
            </a:fld>
            <a:endParaRPr lang="en-US"/>
          </a:p>
        </p:txBody>
      </p:sp>
    </p:spTree>
    <p:extLst>
      <p:ext uri="{BB962C8B-B14F-4D97-AF65-F5344CB8AC3E}">
        <p14:creationId xmlns:p14="http://schemas.microsoft.com/office/powerpoint/2010/main" val="1645128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8D6DC-932C-0CC4-E5D5-B2352C45AC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C735EB-6FF0-0AF2-B919-4C5897FA22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F53B3-B4D0-CDB6-71D3-9D92D35D165E}"/>
              </a:ext>
            </a:extLst>
          </p:cNvPr>
          <p:cNvSpPr>
            <a:spLocks noGrp="1"/>
          </p:cNvSpPr>
          <p:nvPr>
            <p:ph type="dt" sz="half" idx="10"/>
          </p:nvPr>
        </p:nvSpPr>
        <p:spPr/>
        <p:txBody>
          <a:bodyPr/>
          <a:lstStyle/>
          <a:p>
            <a:fld id="{A9FC1CCA-A029-4A94-BDC9-A6956D4CD7D4}" type="datetime1">
              <a:rPr lang="en-US" smtClean="0"/>
              <a:t>3/13/2026</a:t>
            </a:fld>
            <a:endParaRPr lang="en-US"/>
          </a:p>
        </p:txBody>
      </p:sp>
      <p:sp>
        <p:nvSpPr>
          <p:cNvPr id="5" name="Footer Placeholder 4">
            <a:extLst>
              <a:ext uri="{FF2B5EF4-FFF2-40B4-BE49-F238E27FC236}">
                <a16:creationId xmlns:a16="http://schemas.microsoft.com/office/drawing/2014/main" id="{B90026CC-DAC5-6C59-65B0-74B4502F1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9712C-E8E1-2DB2-3970-9E252A91DC87}"/>
              </a:ext>
            </a:extLst>
          </p:cNvPr>
          <p:cNvSpPr>
            <a:spLocks noGrp="1"/>
          </p:cNvSpPr>
          <p:nvPr>
            <p:ph type="sldNum" sz="quarter" idx="12"/>
          </p:nvPr>
        </p:nvSpPr>
        <p:spPr/>
        <p:txBody>
          <a:bodyPr/>
          <a:lstStyle/>
          <a:p>
            <a:fld id="{238E045A-1A22-41B2-84F1-0DDD9503C883}" type="slidenum">
              <a:rPr lang="en-US" smtClean="0"/>
              <a:t>‹#›</a:t>
            </a:fld>
            <a:endParaRPr lang="en-US"/>
          </a:p>
        </p:txBody>
      </p:sp>
    </p:spTree>
    <p:extLst>
      <p:ext uri="{BB962C8B-B14F-4D97-AF65-F5344CB8AC3E}">
        <p14:creationId xmlns:p14="http://schemas.microsoft.com/office/powerpoint/2010/main" val="59856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96961F-0DC8-4D9D-F756-5D8B27C8B9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1E0F23-8676-7350-1CD6-02EAA15E02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B639A-4F3C-735D-3720-3AFB3C616C13}"/>
              </a:ext>
            </a:extLst>
          </p:cNvPr>
          <p:cNvSpPr>
            <a:spLocks noGrp="1"/>
          </p:cNvSpPr>
          <p:nvPr>
            <p:ph type="dt" sz="half" idx="10"/>
          </p:nvPr>
        </p:nvSpPr>
        <p:spPr/>
        <p:txBody>
          <a:bodyPr/>
          <a:lstStyle/>
          <a:p>
            <a:fld id="{C891C517-A4DA-45C5-8C29-C0E265837837}" type="datetime1">
              <a:rPr lang="en-US" smtClean="0"/>
              <a:t>3/13/2026</a:t>
            </a:fld>
            <a:endParaRPr lang="en-US"/>
          </a:p>
        </p:txBody>
      </p:sp>
      <p:sp>
        <p:nvSpPr>
          <p:cNvPr id="5" name="Footer Placeholder 4">
            <a:extLst>
              <a:ext uri="{FF2B5EF4-FFF2-40B4-BE49-F238E27FC236}">
                <a16:creationId xmlns:a16="http://schemas.microsoft.com/office/drawing/2014/main" id="{79804621-C4A6-A9D8-CE03-3D8FB4465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1651E2-74CC-1D53-B5A8-9D902C2A20C6}"/>
              </a:ext>
            </a:extLst>
          </p:cNvPr>
          <p:cNvSpPr>
            <a:spLocks noGrp="1"/>
          </p:cNvSpPr>
          <p:nvPr>
            <p:ph type="sldNum" sz="quarter" idx="12"/>
          </p:nvPr>
        </p:nvSpPr>
        <p:spPr/>
        <p:txBody>
          <a:bodyPr/>
          <a:lstStyle/>
          <a:p>
            <a:fld id="{238E045A-1A22-41B2-84F1-0DDD9503C883}" type="slidenum">
              <a:rPr lang="en-US" smtClean="0"/>
              <a:t>‹#›</a:t>
            </a:fld>
            <a:endParaRPr lang="en-US"/>
          </a:p>
        </p:txBody>
      </p:sp>
    </p:spTree>
    <p:extLst>
      <p:ext uri="{BB962C8B-B14F-4D97-AF65-F5344CB8AC3E}">
        <p14:creationId xmlns:p14="http://schemas.microsoft.com/office/powerpoint/2010/main" val="157754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0216-D453-97D1-1807-FCC90A2F54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75EF09-0BC0-4F11-527E-345863EA62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53680-0FF5-1FC7-1F49-75EF4DB3F447}"/>
              </a:ext>
            </a:extLst>
          </p:cNvPr>
          <p:cNvSpPr>
            <a:spLocks noGrp="1"/>
          </p:cNvSpPr>
          <p:nvPr>
            <p:ph type="dt" sz="half" idx="10"/>
          </p:nvPr>
        </p:nvSpPr>
        <p:spPr/>
        <p:txBody>
          <a:bodyPr/>
          <a:lstStyle/>
          <a:p>
            <a:fld id="{6CF5D229-8C32-44DE-A6B4-F21F32E0D420}" type="datetime1">
              <a:rPr lang="en-US" smtClean="0"/>
              <a:t>3/13/2026</a:t>
            </a:fld>
            <a:endParaRPr lang="en-US"/>
          </a:p>
        </p:txBody>
      </p:sp>
      <p:sp>
        <p:nvSpPr>
          <p:cNvPr id="5" name="Footer Placeholder 4">
            <a:extLst>
              <a:ext uri="{FF2B5EF4-FFF2-40B4-BE49-F238E27FC236}">
                <a16:creationId xmlns:a16="http://schemas.microsoft.com/office/drawing/2014/main" id="{B00E4D05-250C-EE39-AD65-601D1D0D2E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1AF16-FDEE-DC88-1C06-20CFBF46279B}"/>
              </a:ext>
            </a:extLst>
          </p:cNvPr>
          <p:cNvSpPr>
            <a:spLocks noGrp="1"/>
          </p:cNvSpPr>
          <p:nvPr>
            <p:ph type="sldNum" sz="quarter" idx="12"/>
          </p:nvPr>
        </p:nvSpPr>
        <p:spPr/>
        <p:txBody>
          <a:bodyPr/>
          <a:lstStyle/>
          <a:p>
            <a:fld id="{238E045A-1A22-41B2-84F1-0DDD9503C883}" type="slidenum">
              <a:rPr lang="en-US" smtClean="0"/>
              <a:t>‹#›</a:t>
            </a:fld>
            <a:endParaRPr lang="en-US"/>
          </a:p>
        </p:txBody>
      </p:sp>
    </p:spTree>
    <p:extLst>
      <p:ext uri="{BB962C8B-B14F-4D97-AF65-F5344CB8AC3E}">
        <p14:creationId xmlns:p14="http://schemas.microsoft.com/office/powerpoint/2010/main" val="1114117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1916-F83F-6B31-C7E0-A10359C61A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1EA945-348E-B19A-679F-EAF7D0224D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846C35-140D-A9FE-11F1-2610833FD455}"/>
              </a:ext>
            </a:extLst>
          </p:cNvPr>
          <p:cNvSpPr>
            <a:spLocks noGrp="1"/>
          </p:cNvSpPr>
          <p:nvPr>
            <p:ph type="dt" sz="half" idx="10"/>
          </p:nvPr>
        </p:nvSpPr>
        <p:spPr/>
        <p:txBody>
          <a:bodyPr/>
          <a:lstStyle/>
          <a:p>
            <a:fld id="{09E92D9C-29BB-444D-9C37-4860B33EDBCE}" type="datetime1">
              <a:rPr lang="en-US" smtClean="0"/>
              <a:t>3/13/2026</a:t>
            </a:fld>
            <a:endParaRPr lang="en-US"/>
          </a:p>
        </p:txBody>
      </p:sp>
      <p:sp>
        <p:nvSpPr>
          <p:cNvPr id="5" name="Footer Placeholder 4">
            <a:extLst>
              <a:ext uri="{FF2B5EF4-FFF2-40B4-BE49-F238E27FC236}">
                <a16:creationId xmlns:a16="http://schemas.microsoft.com/office/drawing/2014/main" id="{2799A47B-487F-6675-01EF-2EA19F02A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72B17-5D65-AECD-7212-2FF131A5762C}"/>
              </a:ext>
            </a:extLst>
          </p:cNvPr>
          <p:cNvSpPr>
            <a:spLocks noGrp="1"/>
          </p:cNvSpPr>
          <p:nvPr>
            <p:ph type="sldNum" sz="quarter" idx="12"/>
          </p:nvPr>
        </p:nvSpPr>
        <p:spPr/>
        <p:txBody>
          <a:bodyPr/>
          <a:lstStyle/>
          <a:p>
            <a:fld id="{238E045A-1A22-41B2-84F1-0DDD9503C883}" type="slidenum">
              <a:rPr lang="en-US" smtClean="0"/>
              <a:t>‹#›</a:t>
            </a:fld>
            <a:endParaRPr lang="en-US"/>
          </a:p>
        </p:txBody>
      </p:sp>
    </p:spTree>
    <p:extLst>
      <p:ext uri="{BB962C8B-B14F-4D97-AF65-F5344CB8AC3E}">
        <p14:creationId xmlns:p14="http://schemas.microsoft.com/office/powerpoint/2010/main" val="289767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B63AB-DF8C-0B99-854C-46A2BA28F2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FCC5FB-A0E3-85FE-0395-2DF2F4C797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EEB4E2-FD78-0284-D72C-1F48386756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C6DC33-1E60-3408-B6D6-26A77CCD3F88}"/>
              </a:ext>
            </a:extLst>
          </p:cNvPr>
          <p:cNvSpPr>
            <a:spLocks noGrp="1"/>
          </p:cNvSpPr>
          <p:nvPr>
            <p:ph type="dt" sz="half" idx="10"/>
          </p:nvPr>
        </p:nvSpPr>
        <p:spPr/>
        <p:txBody>
          <a:bodyPr/>
          <a:lstStyle/>
          <a:p>
            <a:fld id="{5DB999A4-A41D-4AEB-9E03-8C6C24A74088}" type="datetime1">
              <a:rPr lang="en-US" smtClean="0"/>
              <a:t>3/13/2026</a:t>
            </a:fld>
            <a:endParaRPr lang="en-US"/>
          </a:p>
        </p:txBody>
      </p:sp>
      <p:sp>
        <p:nvSpPr>
          <p:cNvPr id="6" name="Footer Placeholder 5">
            <a:extLst>
              <a:ext uri="{FF2B5EF4-FFF2-40B4-BE49-F238E27FC236}">
                <a16:creationId xmlns:a16="http://schemas.microsoft.com/office/drawing/2014/main" id="{F41102E4-2FCD-C4AE-B305-2260B2B244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5A17D3-E830-BAF5-69A2-8A2801EC4DDD}"/>
              </a:ext>
            </a:extLst>
          </p:cNvPr>
          <p:cNvSpPr>
            <a:spLocks noGrp="1"/>
          </p:cNvSpPr>
          <p:nvPr>
            <p:ph type="sldNum" sz="quarter" idx="12"/>
          </p:nvPr>
        </p:nvSpPr>
        <p:spPr/>
        <p:txBody>
          <a:bodyPr/>
          <a:lstStyle/>
          <a:p>
            <a:fld id="{238E045A-1A22-41B2-84F1-0DDD9503C883}" type="slidenum">
              <a:rPr lang="en-US" smtClean="0"/>
              <a:t>‹#›</a:t>
            </a:fld>
            <a:endParaRPr lang="en-US"/>
          </a:p>
        </p:txBody>
      </p:sp>
    </p:spTree>
    <p:extLst>
      <p:ext uri="{BB962C8B-B14F-4D97-AF65-F5344CB8AC3E}">
        <p14:creationId xmlns:p14="http://schemas.microsoft.com/office/powerpoint/2010/main" val="4227937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3404F-D04E-9EDB-879A-A4BA8D02D4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AE2108-7CC4-04E3-2A5D-EFEC1A090A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E819F9-71D6-5E49-3A5F-3146BEDF75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A777B5-F89E-1EC6-AC07-156CF9B8E1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B11A17-4324-8EF6-2ABA-EEA451D60A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659A22-C34D-EA83-89C9-961DEAAC3DEE}"/>
              </a:ext>
            </a:extLst>
          </p:cNvPr>
          <p:cNvSpPr>
            <a:spLocks noGrp="1"/>
          </p:cNvSpPr>
          <p:nvPr>
            <p:ph type="dt" sz="half" idx="10"/>
          </p:nvPr>
        </p:nvSpPr>
        <p:spPr/>
        <p:txBody>
          <a:bodyPr/>
          <a:lstStyle/>
          <a:p>
            <a:fld id="{FBACE2FE-E604-4A1C-93B9-DBD9D41643AD}" type="datetime1">
              <a:rPr lang="en-US" smtClean="0"/>
              <a:t>3/13/2026</a:t>
            </a:fld>
            <a:endParaRPr lang="en-US"/>
          </a:p>
        </p:txBody>
      </p:sp>
      <p:sp>
        <p:nvSpPr>
          <p:cNvPr id="8" name="Footer Placeholder 7">
            <a:extLst>
              <a:ext uri="{FF2B5EF4-FFF2-40B4-BE49-F238E27FC236}">
                <a16:creationId xmlns:a16="http://schemas.microsoft.com/office/drawing/2014/main" id="{2E976284-E46C-12B1-EC57-6845BC9D2E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455EE6-1558-D419-8E53-3F0D1B94A521}"/>
              </a:ext>
            </a:extLst>
          </p:cNvPr>
          <p:cNvSpPr>
            <a:spLocks noGrp="1"/>
          </p:cNvSpPr>
          <p:nvPr>
            <p:ph type="sldNum" sz="quarter" idx="12"/>
          </p:nvPr>
        </p:nvSpPr>
        <p:spPr/>
        <p:txBody>
          <a:bodyPr/>
          <a:lstStyle/>
          <a:p>
            <a:fld id="{238E045A-1A22-41B2-84F1-0DDD9503C883}" type="slidenum">
              <a:rPr lang="en-US" smtClean="0"/>
              <a:t>‹#›</a:t>
            </a:fld>
            <a:endParaRPr lang="en-US"/>
          </a:p>
        </p:txBody>
      </p:sp>
    </p:spTree>
    <p:extLst>
      <p:ext uri="{BB962C8B-B14F-4D97-AF65-F5344CB8AC3E}">
        <p14:creationId xmlns:p14="http://schemas.microsoft.com/office/powerpoint/2010/main" val="29688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9BDF-2C86-4812-9031-BE1B179188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3CA702-F2B5-C172-F716-9B9523E1DC98}"/>
              </a:ext>
            </a:extLst>
          </p:cNvPr>
          <p:cNvSpPr>
            <a:spLocks noGrp="1"/>
          </p:cNvSpPr>
          <p:nvPr>
            <p:ph type="dt" sz="half" idx="10"/>
          </p:nvPr>
        </p:nvSpPr>
        <p:spPr/>
        <p:txBody>
          <a:bodyPr/>
          <a:lstStyle/>
          <a:p>
            <a:fld id="{1ABA5EF6-EFA6-4416-8652-6FBADD450B1F}" type="datetime1">
              <a:rPr lang="en-US" smtClean="0"/>
              <a:t>3/13/2026</a:t>
            </a:fld>
            <a:endParaRPr lang="en-US"/>
          </a:p>
        </p:txBody>
      </p:sp>
      <p:sp>
        <p:nvSpPr>
          <p:cNvPr id="4" name="Footer Placeholder 3">
            <a:extLst>
              <a:ext uri="{FF2B5EF4-FFF2-40B4-BE49-F238E27FC236}">
                <a16:creationId xmlns:a16="http://schemas.microsoft.com/office/drawing/2014/main" id="{772321D4-64A0-EC2B-A897-15A5EAD68B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0456F7-904A-1D25-8E0B-21BD4D67291C}"/>
              </a:ext>
            </a:extLst>
          </p:cNvPr>
          <p:cNvSpPr>
            <a:spLocks noGrp="1"/>
          </p:cNvSpPr>
          <p:nvPr>
            <p:ph type="sldNum" sz="quarter" idx="12"/>
          </p:nvPr>
        </p:nvSpPr>
        <p:spPr/>
        <p:txBody>
          <a:bodyPr/>
          <a:lstStyle/>
          <a:p>
            <a:fld id="{238E045A-1A22-41B2-84F1-0DDD9503C883}" type="slidenum">
              <a:rPr lang="en-US" smtClean="0"/>
              <a:t>‹#›</a:t>
            </a:fld>
            <a:endParaRPr lang="en-US"/>
          </a:p>
        </p:txBody>
      </p:sp>
    </p:spTree>
    <p:extLst>
      <p:ext uri="{BB962C8B-B14F-4D97-AF65-F5344CB8AC3E}">
        <p14:creationId xmlns:p14="http://schemas.microsoft.com/office/powerpoint/2010/main" val="401509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7B830A-1EDC-CDAB-9F2E-1564FFD59FEF}"/>
              </a:ext>
            </a:extLst>
          </p:cNvPr>
          <p:cNvSpPr>
            <a:spLocks noGrp="1"/>
          </p:cNvSpPr>
          <p:nvPr>
            <p:ph type="dt" sz="half" idx="10"/>
          </p:nvPr>
        </p:nvSpPr>
        <p:spPr/>
        <p:txBody>
          <a:bodyPr/>
          <a:lstStyle/>
          <a:p>
            <a:fld id="{7522ABD4-E9FE-47AD-A667-4A23E46A9DE3}" type="datetime1">
              <a:rPr lang="en-US" smtClean="0"/>
              <a:t>3/13/2026</a:t>
            </a:fld>
            <a:endParaRPr lang="en-US"/>
          </a:p>
        </p:txBody>
      </p:sp>
      <p:sp>
        <p:nvSpPr>
          <p:cNvPr id="3" name="Footer Placeholder 2">
            <a:extLst>
              <a:ext uri="{FF2B5EF4-FFF2-40B4-BE49-F238E27FC236}">
                <a16:creationId xmlns:a16="http://schemas.microsoft.com/office/drawing/2014/main" id="{53C0864E-FFC0-C1FC-091D-1BC1E21209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E71C01-92CC-7138-64D3-D87BE20A1937}"/>
              </a:ext>
            </a:extLst>
          </p:cNvPr>
          <p:cNvSpPr>
            <a:spLocks noGrp="1"/>
          </p:cNvSpPr>
          <p:nvPr>
            <p:ph type="sldNum" sz="quarter" idx="12"/>
          </p:nvPr>
        </p:nvSpPr>
        <p:spPr/>
        <p:txBody>
          <a:bodyPr/>
          <a:lstStyle/>
          <a:p>
            <a:fld id="{238E045A-1A22-41B2-84F1-0DDD9503C883}" type="slidenum">
              <a:rPr lang="en-US" smtClean="0"/>
              <a:t>‹#›</a:t>
            </a:fld>
            <a:endParaRPr lang="en-US"/>
          </a:p>
        </p:txBody>
      </p:sp>
    </p:spTree>
    <p:extLst>
      <p:ext uri="{BB962C8B-B14F-4D97-AF65-F5344CB8AC3E}">
        <p14:creationId xmlns:p14="http://schemas.microsoft.com/office/powerpoint/2010/main" val="1885166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88BD9-6EF8-7FE4-F6F6-05C3970449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7B7DAA-F057-9891-FA27-54670F6BFB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0DAF1E-18CC-E807-3484-4E7113A6E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0DB5A1-0C00-162C-33EF-55F14F201055}"/>
              </a:ext>
            </a:extLst>
          </p:cNvPr>
          <p:cNvSpPr>
            <a:spLocks noGrp="1"/>
          </p:cNvSpPr>
          <p:nvPr>
            <p:ph type="dt" sz="half" idx="10"/>
          </p:nvPr>
        </p:nvSpPr>
        <p:spPr/>
        <p:txBody>
          <a:bodyPr/>
          <a:lstStyle/>
          <a:p>
            <a:fld id="{6E378F2A-274B-4361-BBFC-8DC8273BCF53}" type="datetime1">
              <a:rPr lang="en-US" smtClean="0"/>
              <a:t>3/13/2026</a:t>
            </a:fld>
            <a:endParaRPr lang="en-US"/>
          </a:p>
        </p:txBody>
      </p:sp>
      <p:sp>
        <p:nvSpPr>
          <p:cNvPr id="6" name="Footer Placeholder 5">
            <a:extLst>
              <a:ext uri="{FF2B5EF4-FFF2-40B4-BE49-F238E27FC236}">
                <a16:creationId xmlns:a16="http://schemas.microsoft.com/office/drawing/2014/main" id="{4A5D8CC8-9A0C-0A71-B5E7-2E615505D3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8213C9-0CA1-1DDE-AB49-55CEE49C5EB7}"/>
              </a:ext>
            </a:extLst>
          </p:cNvPr>
          <p:cNvSpPr>
            <a:spLocks noGrp="1"/>
          </p:cNvSpPr>
          <p:nvPr>
            <p:ph type="sldNum" sz="quarter" idx="12"/>
          </p:nvPr>
        </p:nvSpPr>
        <p:spPr/>
        <p:txBody>
          <a:bodyPr/>
          <a:lstStyle/>
          <a:p>
            <a:fld id="{238E045A-1A22-41B2-84F1-0DDD9503C883}" type="slidenum">
              <a:rPr lang="en-US" smtClean="0"/>
              <a:t>‹#›</a:t>
            </a:fld>
            <a:endParaRPr lang="en-US"/>
          </a:p>
        </p:txBody>
      </p:sp>
    </p:spTree>
    <p:extLst>
      <p:ext uri="{BB962C8B-B14F-4D97-AF65-F5344CB8AC3E}">
        <p14:creationId xmlns:p14="http://schemas.microsoft.com/office/powerpoint/2010/main" val="1134241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3BAC8-19E9-3EE1-8CE9-157807864B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662E29-C075-0F59-749C-A82EF6509C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20E60D-EAEF-9F72-CEDD-93DAA8F39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7FD65F-1D2F-F3B1-665C-71288F1FB1CD}"/>
              </a:ext>
            </a:extLst>
          </p:cNvPr>
          <p:cNvSpPr>
            <a:spLocks noGrp="1"/>
          </p:cNvSpPr>
          <p:nvPr>
            <p:ph type="dt" sz="half" idx="10"/>
          </p:nvPr>
        </p:nvSpPr>
        <p:spPr/>
        <p:txBody>
          <a:bodyPr/>
          <a:lstStyle/>
          <a:p>
            <a:fld id="{9A534A15-E444-4ECA-BD90-AD2491F05781}" type="datetime1">
              <a:rPr lang="en-US" smtClean="0"/>
              <a:t>3/13/2026</a:t>
            </a:fld>
            <a:endParaRPr lang="en-US"/>
          </a:p>
        </p:txBody>
      </p:sp>
      <p:sp>
        <p:nvSpPr>
          <p:cNvPr id="6" name="Footer Placeholder 5">
            <a:extLst>
              <a:ext uri="{FF2B5EF4-FFF2-40B4-BE49-F238E27FC236}">
                <a16:creationId xmlns:a16="http://schemas.microsoft.com/office/drawing/2014/main" id="{572DE26E-503E-1474-401D-EEC1CA166E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32E0E9-1422-17F0-0ADC-810F60F1650B}"/>
              </a:ext>
            </a:extLst>
          </p:cNvPr>
          <p:cNvSpPr>
            <a:spLocks noGrp="1"/>
          </p:cNvSpPr>
          <p:nvPr>
            <p:ph type="sldNum" sz="quarter" idx="12"/>
          </p:nvPr>
        </p:nvSpPr>
        <p:spPr/>
        <p:txBody>
          <a:bodyPr/>
          <a:lstStyle/>
          <a:p>
            <a:fld id="{238E045A-1A22-41B2-84F1-0DDD9503C883}" type="slidenum">
              <a:rPr lang="en-US" smtClean="0"/>
              <a:t>‹#›</a:t>
            </a:fld>
            <a:endParaRPr lang="en-US"/>
          </a:p>
        </p:txBody>
      </p:sp>
    </p:spTree>
    <p:extLst>
      <p:ext uri="{BB962C8B-B14F-4D97-AF65-F5344CB8AC3E}">
        <p14:creationId xmlns:p14="http://schemas.microsoft.com/office/powerpoint/2010/main" val="76450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A12F32-E85B-6B7A-4126-7E53FB5850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12DB6B-52FF-F056-F5BE-2880EFF419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25C03-6957-739E-845D-11C21F6928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C55D0-AC13-4AFA-9DA7-5BA4B0AFFC53}" type="datetime1">
              <a:rPr lang="en-US" smtClean="0"/>
              <a:t>3/13/2026</a:t>
            </a:fld>
            <a:endParaRPr lang="en-US"/>
          </a:p>
        </p:txBody>
      </p:sp>
      <p:sp>
        <p:nvSpPr>
          <p:cNvPr id="5" name="Footer Placeholder 4">
            <a:extLst>
              <a:ext uri="{FF2B5EF4-FFF2-40B4-BE49-F238E27FC236}">
                <a16:creationId xmlns:a16="http://schemas.microsoft.com/office/drawing/2014/main" id="{A655BEBF-8F09-4CCF-1588-57CB04E7CF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A40EC8-0D9D-45AA-C2E7-18DDF720AC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E045A-1A22-41B2-84F1-0DDD9503C883}" type="slidenum">
              <a:rPr lang="en-US" smtClean="0"/>
              <a:t>‹#›</a:t>
            </a:fld>
            <a:endParaRPr lang="en-US"/>
          </a:p>
        </p:txBody>
      </p:sp>
    </p:spTree>
    <p:extLst>
      <p:ext uri="{BB962C8B-B14F-4D97-AF65-F5344CB8AC3E}">
        <p14:creationId xmlns:p14="http://schemas.microsoft.com/office/powerpoint/2010/main" val="2907973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mhaegeli@nsite.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nsite.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61262-DA9C-E7D6-3E30-9DF3C0410E40}"/>
              </a:ext>
            </a:extLst>
          </p:cNvPr>
          <p:cNvSpPr>
            <a:spLocks noGrp="1"/>
          </p:cNvSpPr>
          <p:nvPr>
            <p:ph type="ctrTitle"/>
          </p:nvPr>
        </p:nvSpPr>
        <p:spPr>
          <a:xfrm>
            <a:off x="929390" y="2057706"/>
            <a:ext cx="10583056" cy="2192245"/>
          </a:xfrm>
        </p:spPr>
        <p:txBody>
          <a:bodyPr>
            <a:noAutofit/>
          </a:bodyPr>
          <a:lstStyle/>
          <a:p>
            <a:pPr>
              <a:lnSpc>
                <a:spcPct val="100000"/>
              </a:lnSpc>
              <a:spcBef>
                <a:spcPts val="1200"/>
              </a:spcBef>
              <a:spcAft>
                <a:spcPts val="1200"/>
              </a:spcAft>
            </a:pPr>
            <a:r>
              <a:rPr lang="en-US" sz="4000" b="1" dirty="0"/>
              <a:t>From Potential to Performance: </a:t>
            </a:r>
            <a:br>
              <a:rPr lang="en-US" sz="4000" b="1" dirty="0"/>
            </a:br>
            <a:br>
              <a:rPr lang="en-US" sz="2000" b="1" dirty="0"/>
            </a:br>
            <a:r>
              <a:rPr lang="en-US" sz="3200" dirty="0"/>
              <a:t>How NSITE’s Building Professional Behaviors Transforms Work Readiness through Behavior Change in the VR Space</a:t>
            </a:r>
          </a:p>
        </p:txBody>
      </p:sp>
      <p:sp>
        <p:nvSpPr>
          <p:cNvPr id="3" name="Subtitle 2">
            <a:extLst>
              <a:ext uri="{FF2B5EF4-FFF2-40B4-BE49-F238E27FC236}">
                <a16:creationId xmlns:a16="http://schemas.microsoft.com/office/drawing/2014/main" id="{E1DB11BC-B3C6-F13D-CC6B-A2AA0CFC8BCC}"/>
              </a:ext>
            </a:extLst>
          </p:cNvPr>
          <p:cNvSpPr>
            <a:spLocks noGrp="1"/>
          </p:cNvSpPr>
          <p:nvPr>
            <p:ph type="subTitle" idx="1"/>
          </p:nvPr>
        </p:nvSpPr>
        <p:spPr>
          <a:xfrm>
            <a:off x="5276336" y="4808956"/>
            <a:ext cx="6532526" cy="1562662"/>
          </a:xfrm>
        </p:spPr>
        <p:txBody>
          <a:bodyPr>
            <a:normAutofit fontScale="70000" lnSpcReduction="20000"/>
          </a:bodyPr>
          <a:lstStyle/>
          <a:p>
            <a:pPr algn="r"/>
            <a:r>
              <a:rPr lang="en-US" dirty="0"/>
              <a:t>2026 Virginia AER Conference:</a:t>
            </a:r>
          </a:p>
          <a:p>
            <a:pPr algn="r"/>
            <a:r>
              <a:rPr lang="en-US" i="1" dirty="0"/>
              <a:t>“Navigating Possibilities, Embracing Community”</a:t>
            </a:r>
          </a:p>
          <a:p>
            <a:pPr algn="r"/>
            <a:r>
              <a:rPr lang="en-US" b="1" dirty="0"/>
              <a:t>Marianne Haegeli</a:t>
            </a:r>
          </a:p>
          <a:p>
            <a:pPr algn="r"/>
            <a:r>
              <a:rPr lang="en-US" b="1" dirty="0"/>
              <a:t>Director, Learning and Leadership, NSITE</a:t>
            </a:r>
          </a:p>
          <a:p>
            <a:pPr algn="r"/>
            <a:r>
              <a:rPr lang="en-US" dirty="0"/>
              <a:t>March 26, 2026</a:t>
            </a:r>
          </a:p>
          <a:p>
            <a:pPr algn="r"/>
            <a:endParaRPr lang="en-US" sz="3200" dirty="0"/>
          </a:p>
        </p:txBody>
      </p:sp>
      <p:pic>
        <p:nvPicPr>
          <p:cNvPr id="4" name="Picture 3" descr="Logo: NSITE - A Vision for Talent">
            <a:extLst>
              <a:ext uri="{FF2B5EF4-FFF2-40B4-BE49-F238E27FC236}">
                <a16:creationId xmlns:a16="http://schemas.microsoft.com/office/drawing/2014/main" id="{16B3E583-9B49-B876-516C-3C3EAA4B68B7}"/>
              </a:ext>
            </a:extLst>
          </p:cNvPr>
          <p:cNvPicPr>
            <a:picLocks noChangeAspect="1"/>
          </p:cNvPicPr>
          <p:nvPr/>
        </p:nvPicPr>
        <p:blipFill rotWithShape="1">
          <a:blip r:embed="rId3">
            <a:extLst>
              <a:ext uri="{28A0092B-C50C-407E-A947-70E740481C1C}">
                <a14:useLocalDpi xmlns:a14="http://schemas.microsoft.com/office/drawing/2010/main" val="0"/>
              </a:ext>
            </a:extLst>
          </a:blip>
          <a:srcRect t="25197" b="29234"/>
          <a:stretch/>
        </p:blipFill>
        <p:spPr>
          <a:xfrm>
            <a:off x="3744027" y="40119"/>
            <a:ext cx="4703946" cy="2153514"/>
          </a:xfrm>
          <a:prstGeom prst="rect">
            <a:avLst/>
          </a:prstGeom>
        </p:spPr>
      </p:pic>
    </p:spTree>
    <p:extLst>
      <p:ext uri="{BB962C8B-B14F-4D97-AF65-F5344CB8AC3E}">
        <p14:creationId xmlns:p14="http://schemas.microsoft.com/office/powerpoint/2010/main" val="2182682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7CF7F-B819-330F-7793-2EC4336900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F0B8D0-5C9C-9A33-BCD9-D6930A1C6A61}"/>
              </a:ext>
            </a:extLst>
          </p:cNvPr>
          <p:cNvSpPr>
            <a:spLocks noGrp="1"/>
          </p:cNvSpPr>
          <p:nvPr>
            <p:ph type="title"/>
          </p:nvPr>
        </p:nvSpPr>
        <p:spPr>
          <a:xfrm>
            <a:off x="838200" y="22213"/>
            <a:ext cx="10515600" cy="1325563"/>
          </a:xfrm>
        </p:spPr>
        <p:txBody>
          <a:bodyPr vert="horz" lIns="91440" tIns="45720" rIns="91440" bIns="45720" rtlCol="0" anchor="ctr">
            <a:normAutofit/>
          </a:bodyPr>
          <a:lstStyle/>
          <a:p>
            <a:r>
              <a:rPr lang="en-US" b="1" dirty="0">
                <a:solidFill>
                  <a:prstClr val="black"/>
                </a:solidFill>
              </a:rPr>
              <a:t>ERE: The Power of the Evaluation</a:t>
            </a:r>
            <a:br>
              <a:rPr lang="en-US" b="1" dirty="0">
                <a:solidFill>
                  <a:prstClr val="black"/>
                </a:solidFill>
              </a:rPr>
            </a:br>
            <a:r>
              <a:rPr lang="en-US" sz="2800" dirty="0"/>
              <a:t>What to Expect from the Final Report </a:t>
            </a:r>
            <a:endParaRPr lang="en-US" sz="2600" dirty="0"/>
          </a:p>
        </p:txBody>
      </p:sp>
      <p:sp>
        <p:nvSpPr>
          <p:cNvPr id="3" name="Content Placeholder 2">
            <a:extLst>
              <a:ext uri="{FF2B5EF4-FFF2-40B4-BE49-F238E27FC236}">
                <a16:creationId xmlns:a16="http://schemas.microsoft.com/office/drawing/2014/main" id="{CA7EF243-299F-F924-3FC6-6654DC85B396}"/>
              </a:ext>
            </a:extLst>
          </p:cNvPr>
          <p:cNvSpPr>
            <a:spLocks noGrp="1"/>
          </p:cNvSpPr>
          <p:nvPr>
            <p:ph sz="half" idx="1"/>
          </p:nvPr>
        </p:nvSpPr>
        <p:spPr>
          <a:xfrm>
            <a:off x="838200" y="1349360"/>
            <a:ext cx="10806405" cy="5160933"/>
          </a:xfrm>
        </p:spPr>
        <p:txBody>
          <a:bodyPr>
            <a:normAutofit/>
          </a:bodyPr>
          <a:lstStyle/>
          <a:p>
            <a:pPr marL="0" indent="0">
              <a:lnSpc>
                <a:spcPct val="100000"/>
              </a:lnSpc>
              <a:spcBef>
                <a:spcPts val="0"/>
              </a:spcBef>
              <a:buNone/>
            </a:pPr>
            <a:r>
              <a:rPr lang="en-US" b="1" dirty="0"/>
              <a:t>The Bottom Line Up Front: </a:t>
            </a:r>
            <a:r>
              <a:rPr lang="en-US" sz="2400" dirty="0"/>
              <a:t>The outcomes across three areas provide structured, evidence-based input for the development of an Individualized Education/ Employment Program (IEP), including high-level recommendations to support decisions about appropriate training, support, and next steps.</a:t>
            </a:r>
          </a:p>
          <a:p>
            <a:pPr marL="0" indent="0">
              <a:lnSpc>
                <a:spcPct val="100000"/>
              </a:lnSpc>
              <a:spcBef>
                <a:spcPts val="600"/>
              </a:spcBef>
              <a:buNone/>
            </a:pPr>
            <a:r>
              <a:rPr lang="en-US" sz="2400" dirty="0"/>
              <a:t>The Final Report will focus on these three key areas:</a:t>
            </a:r>
          </a:p>
          <a:p>
            <a:pPr lvl="0"/>
            <a:r>
              <a:rPr lang="en-US" sz="2400" b="1" dirty="0"/>
              <a:t>Training Readiness and Likelihood of Program Completion</a:t>
            </a:r>
            <a:r>
              <a:rPr lang="en-US" sz="2400" dirty="0"/>
              <a:t>: Likelihood of consumers to successfully complete employment readiness and career skills training programs;</a:t>
            </a:r>
          </a:p>
          <a:p>
            <a:pPr lvl="0"/>
            <a:r>
              <a:rPr lang="en-US" sz="2400" b="1" dirty="0"/>
              <a:t>Vocational Goal Setting and Follow-Through</a:t>
            </a:r>
            <a:r>
              <a:rPr lang="en-US" sz="2400" dirty="0"/>
              <a:t>: Ability of consumers to engage in realistic goal setting and commitment to the pursuit of those goals; and</a:t>
            </a:r>
          </a:p>
          <a:p>
            <a:pPr lvl="0"/>
            <a:r>
              <a:rPr lang="en-US" sz="2400" b="1" dirty="0"/>
              <a:t>Employment Readiness</a:t>
            </a:r>
            <a:r>
              <a:rPr lang="en-US" sz="2400" dirty="0"/>
              <a:t>: Assessment of professional proficiency in office and assistive technologies as well as proficiency in the application of commonly expected professional behaviors in workforce environments.</a:t>
            </a:r>
          </a:p>
        </p:txBody>
      </p:sp>
      <p:sp>
        <p:nvSpPr>
          <p:cNvPr id="5" name="Slide Number Placeholder 6">
            <a:extLst>
              <a:ext uri="{FF2B5EF4-FFF2-40B4-BE49-F238E27FC236}">
                <a16:creationId xmlns:a16="http://schemas.microsoft.com/office/drawing/2014/main" id="{68E58346-CABB-1E61-50F8-CFAE38A05427}"/>
              </a:ext>
            </a:extLst>
          </p:cNvPr>
          <p:cNvSpPr>
            <a:spLocks noGrp="1"/>
          </p:cNvSpPr>
          <p:nvPr>
            <p:ph type="sldNum" sz="quarter" idx="12"/>
          </p:nvPr>
        </p:nvSpPr>
        <p:spPr>
          <a:xfrm>
            <a:off x="8610600" y="6510293"/>
            <a:ext cx="2743200" cy="365125"/>
          </a:xfrm>
        </p:spPr>
        <p:txBody>
          <a:bodyPr/>
          <a:lstStyle/>
          <a:p>
            <a:fld id="{EC9B34DC-C73A-4222-94F9-B6B6098FBAA6}" type="slidenum">
              <a:rPr lang="en-US" smtClean="0"/>
              <a:t>10</a:t>
            </a:fld>
            <a:endParaRPr lang="en-US"/>
          </a:p>
        </p:txBody>
      </p:sp>
    </p:spTree>
    <p:extLst>
      <p:ext uri="{BB962C8B-B14F-4D97-AF65-F5344CB8AC3E}">
        <p14:creationId xmlns:p14="http://schemas.microsoft.com/office/powerpoint/2010/main" val="2620417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46B09-B8AF-A9A4-D9E6-630C95B4F1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75240C-A91F-650F-8B98-34076B1DB4A3}"/>
              </a:ext>
            </a:extLst>
          </p:cNvPr>
          <p:cNvSpPr>
            <a:spLocks noGrp="1"/>
          </p:cNvSpPr>
          <p:nvPr>
            <p:ph type="title"/>
          </p:nvPr>
        </p:nvSpPr>
        <p:spPr>
          <a:xfrm>
            <a:off x="838200" y="165093"/>
            <a:ext cx="10515600" cy="1325563"/>
          </a:xfrm>
        </p:spPr>
        <p:txBody>
          <a:bodyPr vert="horz" lIns="91440" tIns="45720" rIns="91440" bIns="45720" rtlCol="0" anchor="ctr">
            <a:normAutofit/>
          </a:bodyPr>
          <a:lstStyle/>
          <a:p>
            <a:r>
              <a:rPr lang="en-US" b="1" dirty="0">
                <a:solidFill>
                  <a:prstClr val="black"/>
                </a:solidFill>
              </a:rPr>
              <a:t>Building Professional Behaviors (BPB)</a:t>
            </a:r>
            <a:br>
              <a:rPr lang="en-US" b="1" dirty="0">
                <a:solidFill>
                  <a:prstClr val="black"/>
                </a:solidFill>
              </a:rPr>
            </a:br>
            <a:r>
              <a:rPr lang="en-US" sz="2800" dirty="0"/>
              <a:t>Pilot Cohort Findings</a:t>
            </a:r>
            <a:endParaRPr lang="en-US" sz="2600" dirty="0"/>
          </a:p>
        </p:txBody>
      </p:sp>
      <p:sp>
        <p:nvSpPr>
          <p:cNvPr id="3" name="Content Placeholder 2">
            <a:extLst>
              <a:ext uri="{FF2B5EF4-FFF2-40B4-BE49-F238E27FC236}">
                <a16:creationId xmlns:a16="http://schemas.microsoft.com/office/drawing/2014/main" id="{923B15F5-BC43-6183-07CD-A30DC990A8DB}"/>
              </a:ext>
            </a:extLst>
          </p:cNvPr>
          <p:cNvSpPr>
            <a:spLocks noGrp="1"/>
          </p:cNvSpPr>
          <p:nvPr>
            <p:ph sz="half" idx="1"/>
          </p:nvPr>
        </p:nvSpPr>
        <p:spPr>
          <a:xfrm>
            <a:off x="838200" y="1477953"/>
            <a:ext cx="10806405" cy="5080004"/>
          </a:xfrm>
        </p:spPr>
        <p:txBody>
          <a:bodyPr>
            <a:normAutofit/>
          </a:bodyPr>
          <a:lstStyle/>
          <a:p>
            <a:pPr marL="0" indent="0">
              <a:lnSpc>
                <a:spcPct val="100000"/>
              </a:lnSpc>
              <a:spcBef>
                <a:spcPts val="0"/>
              </a:spcBef>
              <a:buNone/>
            </a:pPr>
            <a:r>
              <a:rPr lang="en-US" sz="3000" b="1" dirty="0"/>
              <a:t>The Bottom Line Up Front: </a:t>
            </a:r>
            <a:r>
              <a:rPr lang="en-US" sz="2400" dirty="0"/>
              <a:t>Observed outcomes significantly exceeds comparable behavior change programs and demonstrates the BPB’s ability to sustain engagement with participants over a long learning period.</a:t>
            </a:r>
          </a:p>
          <a:p>
            <a:pPr marL="0" indent="0">
              <a:spcBef>
                <a:spcPts val="1800"/>
              </a:spcBef>
              <a:buNone/>
            </a:pPr>
            <a:r>
              <a:rPr lang="en-US" sz="2400" b="1" dirty="0"/>
              <a:t>Strong Results for Pilot Cohort 1</a:t>
            </a:r>
          </a:p>
          <a:p>
            <a:pPr marL="457200" lvl="0" indent="-457200">
              <a:buFont typeface="Wingdings" panose="05000000000000000000" pitchFamily="2" charset="2"/>
              <a:buChar char="§"/>
            </a:pPr>
            <a:r>
              <a:rPr lang="en-US" sz="2400" dirty="0"/>
              <a:t>Clear behavioral development and significantly increased level of job readiness</a:t>
            </a:r>
          </a:p>
          <a:p>
            <a:pPr marL="457200" lvl="0" indent="-457200">
              <a:buFont typeface="Wingdings" panose="05000000000000000000" pitchFamily="2" charset="2"/>
              <a:buChar char="§"/>
            </a:pPr>
            <a:r>
              <a:rPr lang="en-US" sz="2400" dirty="0"/>
              <a:t>5 of 17 reached full employment readiness</a:t>
            </a:r>
          </a:p>
          <a:p>
            <a:pPr marL="457200" lvl="0" indent="-457200">
              <a:buFont typeface="Wingdings" panose="05000000000000000000" pitchFamily="2" charset="2"/>
              <a:buChar char="§"/>
            </a:pPr>
            <a:r>
              <a:rPr lang="en-US" sz="2400" dirty="0"/>
              <a:t>10 of 17 showed measurable engagement</a:t>
            </a:r>
          </a:p>
          <a:p>
            <a:pPr marL="457200" lvl="0" indent="-457200">
              <a:buFont typeface="Wingdings" panose="05000000000000000000" pitchFamily="2" charset="2"/>
              <a:buChar char="§"/>
            </a:pPr>
            <a:r>
              <a:rPr lang="en-US" sz="2400" dirty="0"/>
              <a:t>70% of active participants completed the program across the full 52-week cycle</a:t>
            </a:r>
          </a:p>
          <a:p>
            <a:pPr marL="457200" indent="-457200">
              <a:buFont typeface="Wingdings" panose="05000000000000000000" pitchFamily="2" charset="2"/>
              <a:buChar char="§"/>
            </a:pPr>
            <a:r>
              <a:rPr lang="en-US" sz="2400" dirty="0"/>
              <a:t>50% of engaged participants reached full job readiness based on measurable and predictive behavior data</a:t>
            </a:r>
          </a:p>
        </p:txBody>
      </p:sp>
      <p:sp>
        <p:nvSpPr>
          <p:cNvPr id="5" name="Slide Number Placeholder 6">
            <a:extLst>
              <a:ext uri="{FF2B5EF4-FFF2-40B4-BE49-F238E27FC236}">
                <a16:creationId xmlns:a16="http://schemas.microsoft.com/office/drawing/2014/main" id="{79C86994-7C9D-5F12-96DA-A3ACE6BFA946}"/>
              </a:ext>
            </a:extLst>
          </p:cNvPr>
          <p:cNvSpPr>
            <a:spLocks noGrp="1"/>
          </p:cNvSpPr>
          <p:nvPr>
            <p:ph type="sldNum" sz="quarter" idx="12"/>
          </p:nvPr>
        </p:nvSpPr>
        <p:spPr>
          <a:xfrm>
            <a:off x="8610600" y="6510293"/>
            <a:ext cx="2743200" cy="365125"/>
          </a:xfrm>
        </p:spPr>
        <p:txBody>
          <a:bodyPr/>
          <a:lstStyle/>
          <a:p>
            <a:fld id="{EC9B34DC-C73A-4222-94F9-B6B6098FBAA6}" type="slidenum">
              <a:rPr lang="en-US" smtClean="0"/>
              <a:t>11</a:t>
            </a:fld>
            <a:endParaRPr lang="en-US"/>
          </a:p>
        </p:txBody>
      </p:sp>
    </p:spTree>
    <p:extLst>
      <p:ext uri="{BB962C8B-B14F-4D97-AF65-F5344CB8AC3E}">
        <p14:creationId xmlns:p14="http://schemas.microsoft.com/office/powerpoint/2010/main" val="1815832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ACC14-7C8C-3312-2B3D-EAE8B650976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B99301D-EC68-6767-0E64-5728CFACA971}"/>
              </a:ext>
            </a:extLst>
          </p:cNvPr>
          <p:cNvSpPr txBox="1">
            <a:spLocks noGrp="1"/>
          </p:cNvSpPr>
          <p:nvPr>
            <p:ph type="title" idx="4294967295"/>
          </p:nvPr>
        </p:nvSpPr>
        <p:spPr>
          <a:xfrm>
            <a:off x="838200" y="16509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mj-lt"/>
                <a:ea typeface="+mj-ea"/>
                <a:cs typeface="+mj-cs"/>
              </a:rPr>
              <a:t>Building Professional Behaviors (BPB)</a:t>
            </a:r>
            <a:br>
              <a:rPr kumimoji="0" lang="en-US" sz="4400" b="1" i="0" u="none" strike="noStrike" kern="1200" cap="none" spc="0" normalizeH="0" baseline="0" noProof="0" dirty="0">
                <a:ln>
                  <a:noFill/>
                </a:ln>
                <a:solidFill>
                  <a:prstClr val="black"/>
                </a:solidFill>
                <a:effectLst/>
                <a:uLnTx/>
                <a:uFillTx/>
                <a:latin typeface="+mj-lt"/>
                <a:ea typeface="+mj-ea"/>
                <a:cs typeface="+mj-cs"/>
              </a:rPr>
            </a:br>
            <a:r>
              <a:rPr kumimoji="0" lang="en-US" sz="2800" b="0" i="0" u="none" strike="noStrike" kern="1200" cap="none" spc="0" normalizeH="0" baseline="0" noProof="0" dirty="0">
                <a:ln>
                  <a:noFill/>
                </a:ln>
                <a:solidFill>
                  <a:schemeClr val="tx1"/>
                </a:solidFill>
                <a:effectLst/>
                <a:uLnTx/>
                <a:uFillTx/>
                <a:latin typeface="+mj-lt"/>
                <a:ea typeface="+mj-ea"/>
                <a:cs typeface="+mj-cs"/>
              </a:rPr>
              <a:t>Observations and Key Take-Aways</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a:extLst>
              <a:ext uri="{FF2B5EF4-FFF2-40B4-BE49-F238E27FC236}">
                <a16:creationId xmlns:a16="http://schemas.microsoft.com/office/drawing/2014/main" id="{0ABDDC85-0638-CA6E-89F3-A7E24D7FF3CF}"/>
              </a:ext>
            </a:extLst>
          </p:cNvPr>
          <p:cNvSpPr>
            <a:spLocks noGrp="1"/>
          </p:cNvSpPr>
          <p:nvPr>
            <p:ph sz="half" idx="1"/>
          </p:nvPr>
        </p:nvSpPr>
        <p:spPr>
          <a:xfrm>
            <a:off x="838200" y="1714500"/>
            <a:ext cx="10806405" cy="4599803"/>
          </a:xfrm>
        </p:spPr>
        <p:txBody>
          <a:bodyPr>
            <a:normAutofit/>
          </a:bodyPr>
          <a:lstStyle/>
          <a:p>
            <a:pPr marL="0" indent="0">
              <a:spcBef>
                <a:spcPts val="1800"/>
              </a:spcBef>
              <a:buNone/>
            </a:pPr>
            <a:r>
              <a:rPr lang="en-US" sz="2600" dirty="0"/>
              <a:t>The Work with Participants</a:t>
            </a:r>
          </a:p>
          <a:p>
            <a:pPr marL="0" indent="0">
              <a:spcBef>
                <a:spcPts val="1800"/>
              </a:spcBef>
              <a:buNone/>
            </a:pPr>
            <a:r>
              <a:rPr lang="en-US" sz="2400" dirty="0"/>
              <a:t>Observations:</a:t>
            </a:r>
          </a:p>
          <a:p>
            <a:pPr lvl="1">
              <a:spcBef>
                <a:spcPts val="600"/>
              </a:spcBef>
              <a:buFont typeface="Wingdings" panose="05000000000000000000" pitchFamily="2" charset="2"/>
              <a:buChar char="§"/>
            </a:pPr>
            <a:r>
              <a:rPr lang="en-US" sz="2000" dirty="0"/>
              <a:t>Initial Challenges – Building routines, sticking to them </a:t>
            </a:r>
          </a:p>
          <a:p>
            <a:pPr lvl="1">
              <a:spcBef>
                <a:spcPts val="600"/>
              </a:spcBef>
              <a:buFont typeface="Wingdings" panose="05000000000000000000" pitchFamily="2" charset="2"/>
              <a:buChar char="§"/>
            </a:pPr>
            <a:r>
              <a:rPr lang="en-US" sz="2000" dirty="0"/>
              <a:t>Development over Time – Increase in consistent task completion, active participation</a:t>
            </a:r>
          </a:p>
          <a:p>
            <a:pPr lvl="1">
              <a:spcBef>
                <a:spcPts val="600"/>
              </a:spcBef>
              <a:buFont typeface="Wingdings" panose="05000000000000000000" pitchFamily="2" charset="2"/>
              <a:buChar char="§"/>
            </a:pPr>
            <a:r>
              <a:rPr lang="en-US" sz="2000" dirty="0"/>
              <a:t>Motivators – Gamification, Leader Board</a:t>
            </a:r>
          </a:p>
          <a:p>
            <a:pPr lvl="1">
              <a:spcBef>
                <a:spcPts val="600"/>
              </a:spcBef>
              <a:buFont typeface="Wingdings" panose="05000000000000000000" pitchFamily="2" charset="2"/>
              <a:buChar char="§"/>
            </a:pPr>
            <a:r>
              <a:rPr lang="en-US" sz="2000" dirty="0"/>
              <a:t>Employment Readiness – Mitigating the fear of the job search</a:t>
            </a:r>
          </a:p>
          <a:p>
            <a:pPr lvl="1">
              <a:spcBef>
                <a:spcPts val="600"/>
              </a:spcBef>
              <a:buFont typeface="Wingdings" panose="05000000000000000000" pitchFamily="2" charset="2"/>
              <a:buChar char="§"/>
            </a:pPr>
            <a:endParaRPr lang="en-US" sz="2000" dirty="0"/>
          </a:p>
          <a:p>
            <a:pPr marL="0" lvl="1" indent="0">
              <a:spcBef>
                <a:spcPts val="600"/>
              </a:spcBef>
              <a:buNone/>
            </a:pPr>
            <a:r>
              <a:rPr lang="en-US" dirty="0"/>
              <a:t>Key Take-Aways:</a:t>
            </a:r>
          </a:p>
          <a:p>
            <a:pPr lvl="1">
              <a:spcBef>
                <a:spcPts val="600"/>
              </a:spcBef>
              <a:buFont typeface="Wingdings" panose="05000000000000000000" pitchFamily="2" charset="2"/>
              <a:buChar char="§"/>
            </a:pPr>
            <a:r>
              <a:rPr lang="en-US" sz="2000" dirty="0"/>
              <a:t>Story One: “I’ll ‘steal’ from you everything I learned here.”</a:t>
            </a:r>
          </a:p>
          <a:p>
            <a:pPr lvl="1">
              <a:spcBef>
                <a:spcPts val="600"/>
              </a:spcBef>
              <a:buFont typeface="Wingdings" panose="05000000000000000000" pitchFamily="2" charset="2"/>
              <a:buChar char="§"/>
            </a:pPr>
            <a:r>
              <a:rPr lang="en-US" sz="2000" dirty="0"/>
              <a:t>Story Two: The first independent trip to a job fair by public transportation</a:t>
            </a:r>
          </a:p>
          <a:p>
            <a:pPr lvl="1">
              <a:spcBef>
                <a:spcPts val="600"/>
              </a:spcBef>
              <a:buFont typeface="Wingdings" panose="05000000000000000000" pitchFamily="2" charset="2"/>
              <a:buChar char="§"/>
            </a:pPr>
            <a:r>
              <a:rPr lang="en-US" sz="2000" dirty="0"/>
              <a:t>Story Three: Going beyond program resources</a:t>
            </a:r>
          </a:p>
          <a:p>
            <a:pPr lvl="1">
              <a:spcBef>
                <a:spcPts val="600"/>
              </a:spcBef>
              <a:buFont typeface="Wingdings" panose="05000000000000000000" pitchFamily="2" charset="2"/>
              <a:buChar char="§"/>
            </a:pPr>
            <a:r>
              <a:rPr lang="en-US" sz="2000" dirty="0"/>
              <a:t>Story Four: From Pilot Cohort Participant to Cohort 2 Mentor</a:t>
            </a:r>
          </a:p>
          <a:p>
            <a:pPr lvl="1">
              <a:spcBef>
                <a:spcPts val="600"/>
              </a:spcBef>
              <a:buFont typeface="Wingdings" panose="05000000000000000000" pitchFamily="2" charset="2"/>
              <a:buChar char="§"/>
            </a:pPr>
            <a:endParaRPr lang="en-US" sz="2000" dirty="0"/>
          </a:p>
          <a:p>
            <a:pPr marL="0" indent="0">
              <a:spcBef>
                <a:spcPts val="1800"/>
              </a:spcBef>
              <a:buNone/>
            </a:pPr>
            <a:endParaRPr lang="en-US" sz="2000" dirty="0"/>
          </a:p>
        </p:txBody>
      </p:sp>
      <p:sp>
        <p:nvSpPr>
          <p:cNvPr id="5" name="Slide Number Placeholder 6">
            <a:extLst>
              <a:ext uri="{FF2B5EF4-FFF2-40B4-BE49-F238E27FC236}">
                <a16:creationId xmlns:a16="http://schemas.microsoft.com/office/drawing/2014/main" id="{054BB1E0-A8F9-1A44-D7F4-5F0E4F69DA4A}"/>
              </a:ext>
            </a:extLst>
          </p:cNvPr>
          <p:cNvSpPr>
            <a:spLocks noGrp="1"/>
          </p:cNvSpPr>
          <p:nvPr>
            <p:ph type="sldNum" sz="quarter" idx="12"/>
          </p:nvPr>
        </p:nvSpPr>
        <p:spPr>
          <a:xfrm>
            <a:off x="8610600" y="6510293"/>
            <a:ext cx="2743200" cy="365125"/>
          </a:xfrm>
        </p:spPr>
        <p:txBody>
          <a:bodyPr/>
          <a:lstStyle/>
          <a:p>
            <a:fld id="{EC9B34DC-C73A-4222-94F9-B6B6098FBAA6}" type="slidenum">
              <a:rPr lang="en-US" smtClean="0"/>
              <a:t>12</a:t>
            </a:fld>
            <a:endParaRPr lang="en-US"/>
          </a:p>
        </p:txBody>
      </p:sp>
    </p:spTree>
    <p:extLst>
      <p:ext uri="{BB962C8B-B14F-4D97-AF65-F5344CB8AC3E}">
        <p14:creationId xmlns:p14="http://schemas.microsoft.com/office/powerpoint/2010/main" val="2481375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SITE Logo">
            <a:extLst>
              <a:ext uri="{FF2B5EF4-FFF2-40B4-BE49-F238E27FC236}">
                <a16:creationId xmlns:a16="http://schemas.microsoft.com/office/drawing/2014/main" id="{5DF37004-15C0-2343-DF5B-146CD5A1FA53}"/>
              </a:ext>
            </a:extLst>
          </p:cNvPr>
          <p:cNvPicPr>
            <a:picLocks noChangeAspect="1"/>
          </p:cNvPicPr>
          <p:nvPr/>
        </p:nvPicPr>
        <p:blipFill rotWithShape="1">
          <a:blip r:embed="rId3">
            <a:extLst>
              <a:ext uri="{28A0092B-C50C-407E-A947-70E740481C1C}">
                <a14:useLocalDpi xmlns:a14="http://schemas.microsoft.com/office/drawing/2010/main" val="0"/>
              </a:ext>
            </a:extLst>
          </a:blip>
          <a:srcRect t="25197" b="29234"/>
          <a:stretch/>
        </p:blipFill>
        <p:spPr>
          <a:xfrm>
            <a:off x="2595272" y="-364751"/>
            <a:ext cx="7001456" cy="3205337"/>
          </a:xfrm>
          <a:prstGeom prst="rect">
            <a:avLst/>
          </a:prstGeom>
        </p:spPr>
      </p:pic>
      <p:sp>
        <p:nvSpPr>
          <p:cNvPr id="13" name="Title 1">
            <a:extLst>
              <a:ext uri="{FF2B5EF4-FFF2-40B4-BE49-F238E27FC236}">
                <a16:creationId xmlns:a16="http://schemas.microsoft.com/office/drawing/2014/main" id="{1833971F-E584-1110-3A47-7A482E1A4DB1}"/>
              </a:ext>
            </a:extLst>
          </p:cNvPr>
          <p:cNvSpPr>
            <a:spLocks noGrp="1"/>
          </p:cNvSpPr>
          <p:nvPr>
            <p:ph type="title"/>
          </p:nvPr>
        </p:nvSpPr>
        <p:spPr>
          <a:xfrm>
            <a:off x="854528" y="2607276"/>
            <a:ext cx="10482943" cy="3744097"/>
          </a:xfrm>
        </p:spPr>
        <p:txBody>
          <a:bodyPr>
            <a:normAutofit/>
          </a:bodyPr>
          <a:lstStyle/>
          <a:p>
            <a:pPr marL="227013" algn="ctr">
              <a:lnSpc>
                <a:spcPct val="100000"/>
              </a:lnSpc>
              <a:spcBef>
                <a:spcPts val="1200"/>
              </a:spcBef>
              <a:spcAft>
                <a:spcPts val="1200"/>
              </a:spcAft>
            </a:pPr>
            <a:r>
              <a:rPr lang="en-US" sz="10700" b="1" dirty="0"/>
              <a:t>Q&amp;A</a:t>
            </a:r>
            <a:br>
              <a:rPr lang="en-US" sz="3600" b="1" dirty="0"/>
            </a:br>
            <a:br>
              <a:rPr lang="en-US" sz="1600" b="1" dirty="0"/>
            </a:br>
            <a:br>
              <a:rPr lang="en-US" sz="1800" b="1" dirty="0"/>
            </a:br>
            <a:r>
              <a:rPr lang="en-US" sz="2800" b="1" dirty="0"/>
              <a:t>Marianne Haegeli</a:t>
            </a:r>
            <a:br>
              <a:rPr lang="en-US" sz="2800" b="1" dirty="0"/>
            </a:br>
            <a:br>
              <a:rPr lang="en-US" sz="200" b="1" dirty="0"/>
            </a:br>
            <a:r>
              <a:rPr lang="en-US" sz="2800" b="1" dirty="0"/>
              <a:t>Director, Learning and Leadership</a:t>
            </a:r>
            <a:br>
              <a:rPr lang="en-US" sz="2800" b="1" dirty="0"/>
            </a:br>
            <a:br>
              <a:rPr lang="en-US" sz="1200" b="1" dirty="0"/>
            </a:br>
            <a:r>
              <a:rPr lang="en-US" sz="2800" b="1" dirty="0">
                <a:hlinkClick r:id="rId4"/>
              </a:rPr>
              <a:t>mhaegeli@nsite.org</a:t>
            </a:r>
            <a:r>
              <a:rPr lang="en-US" sz="2800" b="1" dirty="0"/>
              <a:t> </a:t>
            </a:r>
            <a:endParaRPr lang="en-US" sz="6600" b="1" dirty="0"/>
          </a:p>
        </p:txBody>
      </p:sp>
      <p:sp>
        <p:nvSpPr>
          <p:cNvPr id="8" name="Slide Number Placeholder 6">
            <a:extLst>
              <a:ext uri="{FF2B5EF4-FFF2-40B4-BE49-F238E27FC236}">
                <a16:creationId xmlns:a16="http://schemas.microsoft.com/office/drawing/2014/main" id="{DF617440-7CBF-7B9E-8973-A6A199A52000}"/>
              </a:ext>
            </a:extLst>
          </p:cNvPr>
          <p:cNvSpPr>
            <a:spLocks noGrp="1"/>
          </p:cNvSpPr>
          <p:nvPr>
            <p:ph type="sldNum" sz="quarter" idx="12"/>
          </p:nvPr>
        </p:nvSpPr>
        <p:spPr>
          <a:xfrm>
            <a:off x="8610600" y="6510293"/>
            <a:ext cx="2743200" cy="365125"/>
          </a:xfrm>
        </p:spPr>
        <p:txBody>
          <a:bodyPr/>
          <a:lstStyle/>
          <a:p>
            <a:fld id="{EC9B34DC-C73A-4222-94F9-B6B6098FBAA6}" type="slidenum">
              <a:rPr lang="en-US" smtClean="0"/>
              <a:t>13</a:t>
            </a:fld>
            <a:endParaRPr lang="en-US" dirty="0"/>
          </a:p>
        </p:txBody>
      </p:sp>
    </p:spTree>
    <p:extLst>
      <p:ext uri="{BB962C8B-B14F-4D97-AF65-F5344CB8AC3E}">
        <p14:creationId xmlns:p14="http://schemas.microsoft.com/office/powerpoint/2010/main" val="2817523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A0685-4D98-EE2F-08DB-4F100650B05E}"/>
              </a:ext>
            </a:extLst>
          </p:cNvPr>
          <p:cNvSpPr>
            <a:spLocks noGrp="1"/>
          </p:cNvSpPr>
          <p:nvPr>
            <p:ph type="title"/>
          </p:nvPr>
        </p:nvSpPr>
        <p:spPr>
          <a:xfrm>
            <a:off x="838200" y="290478"/>
            <a:ext cx="10515600" cy="1325563"/>
          </a:xfrm>
        </p:spPr>
        <p:txBody>
          <a:bodyPr vert="horz" lIns="91440" tIns="45720" rIns="91440" bIns="45720" rtlCol="0" anchor="ctr">
            <a:normAutofit/>
          </a:bodyPr>
          <a:lstStyle/>
          <a:p>
            <a:r>
              <a:rPr lang="en-US" dirty="0"/>
              <a:t>Agenda</a:t>
            </a:r>
          </a:p>
        </p:txBody>
      </p:sp>
      <p:sp>
        <p:nvSpPr>
          <p:cNvPr id="3" name="Content Placeholder 2">
            <a:extLst>
              <a:ext uri="{FF2B5EF4-FFF2-40B4-BE49-F238E27FC236}">
                <a16:creationId xmlns:a16="http://schemas.microsoft.com/office/drawing/2014/main" id="{46E4040F-C703-3894-54A7-42C638E5A757}"/>
              </a:ext>
            </a:extLst>
          </p:cNvPr>
          <p:cNvSpPr>
            <a:spLocks noGrp="1"/>
          </p:cNvSpPr>
          <p:nvPr>
            <p:ph idx="1"/>
          </p:nvPr>
        </p:nvSpPr>
        <p:spPr>
          <a:xfrm>
            <a:off x="685801" y="1772816"/>
            <a:ext cx="11290300" cy="4637315"/>
          </a:xfrm>
        </p:spPr>
        <p:txBody>
          <a:bodyPr>
            <a:normAutofit fontScale="92500" lnSpcReduction="10000"/>
          </a:bodyPr>
          <a:lstStyle/>
          <a:p>
            <a:pPr marL="457200" indent="-457200">
              <a:buFont typeface="Wingdings" panose="05000000000000000000" pitchFamily="2" charset="2"/>
              <a:buChar char="§"/>
            </a:pPr>
            <a:r>
              <a:rPr lang="en-US" sz="2400" b="1" dirty="0"/>
              <a:t>Introductions</a:t>
            </a:r>
          </a:p>
          <a:p>
            <a:pPr marL="457200" indent="-457200">
              <a:spcBef>
                <a:spcPts val="1200"/>
              </a:spcBef>
              <a:buFont typeface="Wingdings" panose="05000000000000000000" pitchFamily="2" charset="2"/>
              <a:buChar char="§"/>
            </a:pPr>
            <a:r>
              <a:rPr lang="en-US" sz="2400" b="1" dirty="0"/>
              <a:t>Presentation Objectives</a:t>
            </a:r>
          </a:p>
          <a:p>
            <a:pPr marL="457200" indent="-457200">
              <a:spcBef>
                <a:spcPts val="1800"/>
              </a:spcBef>
              <a:buFont typeface="Wingdings" panose="05000000000000000000" pitchFamily="2" charset="2"/>
              <a:buChar char="§"/>
            </a:pPr>
            <a:r>
              <a:rPr lang="en-US" sz="2400" b="1" dirty="0"/>
              <a:t>The Case for Building Professional Behaviors (BPB): From Evaluation to Employment Success</a:t>
            </a:r>
          </a:p>
          <a:p>
            <a:pPr marL="914400" marR="0" lvl="1" indent="-4572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pPr>
            <a:r>
              <a:rPr lang="en-US" sz="2000" dirty="0"/>
              <a:t>The Reasons behind the Programs</a:t>
            </a:r>
            <a:endParaRPr kumimoji="0" lang="en-US" sz="1600" b="0" i="0" u="none" strike="noStrike" kern="1200" cap="none" spc="0" normalizeH="0" baseline="0" noProof="0" dirty="0">
              <a:ln>
                <a:noFill/>
              </a:ln>
              <a:solidFill>
                <a:prstClr val="black"/>
              </a:solidFill>
              <a:effectLst/>
              <a:uLnTx/>
              <a:uFillTx/>
              <a:ea typeface="+mn-ea"/>
              <a:cs typeface="+mn-cs"/>
            </a:endParaRPr>
          </a:p>
          <a:p>
            <a:pPr marL="914400" lvl="1" indent="-457200">
              <a:buFont typeface="Calibri" panose="020F0502020204030204" pitchFamily="34" charset="0"/>
              <a:buChar char="―"/>
              <a:defRPr/>
            </a:pPr>
            <a:r>
              <a:rPr lang="en-US" sz="2000" dirty="0"/>
              <a:t>The Programs’ Structures, Learning Outcomes, and Measurable Skills Gains</a:t>
            </a:r>
          </a:p>
          <a:p>
            <a:pPr marL="457200" lvl="0" indent="-457200">
              <a:spcBef>
                <a:spcPts val="1800"/>
              </a:spcBef>
              <a:buFont typeface="Wingdings" panose="05000000000000000000" pitchFamily="2" charset="2"/>
              <a:buChar char="§"/>
              <a:defRPr/>
            </a:pPr>
            <a:r>
              <a:rPr lang="en-US" sz="2400" b="1" dirty="0">
                <a:solidFill>
                  <a:prstClr val="black"/>
                </a:solidFill>
              </a:rPr>
              <a:t>Employment Readiness Evaluation (ERE): Program &amp; Employment Readiness, De-Mystified</a:t>
            </a:r>
          </a:p>
          <a:p>
            <a:pPr marL="914400" lvl="1" indent="-457200">
              <a:buFont typeface="Calibri" panose="020F0502020204030204" pitchFamily="34" charset="0"/>
              <a:buChar char="―"/>
            </a:pPr>
            <a:r>
              <a:rPr lang="en-US" sz="2000" dirty="0"/>
              <a:t>Adding a Behavioral Assessment to the Vocational Evaluation</a:t>
            </a:r>
          </a:p>
          <a:p>
            <a:pPr marL="914400" lvl="1" indent="-457200">
              <a:buFont typeface="Calibri" panose="020F0502020204030204" pitchFamily="34" charset="0"/>
              <a:buChar char="―"/>
            </a:pPr>
            <a:r>
              <a:rPr lang="en-US" sz="2000" dirty="0"/>
              <a:t>The Scientific Underpinnings of the ERE</a:t>
            </a:r>
          </a:p>
          <a:p>
            <a:pPr marL="914400" lvl="1" indent="-457200">
              <a:buFont typeface="Calibri" panose="020F0502020204030204" pitchFamily="34" charset="0"/>
              <a:buChar char="―"/>
            </a:pPr>
            <a:r>
              <a:rPr lang="en-US" sz="2000" dirty="0"/>
              <a:t>What to Expect from the Final Report</a:t>
            </a:r>
            <a:endParaRPr lang="en-US" sz="2000" b="1" dirty="0">
              <a:solidFill>
                <a:prstClr val="black"/>
              </a:solidFill>
              <a:highlight>
                <a:srgbClr val="FFFF00"/>
              </a:highlight>
            </a:endParaRPr>
          </a:p>
          <a:p>
            <a:pPr marL="457200" indent="-457200">
              <a:spcBef>
                <a:spcPts val="1800"/>
              </a:spcBef>
              <a:buFont typeface="Wingdings" panose="05000000000000000000" pitchFamily="2" charset="2"/>
              <a:buChar char="§"/>
            </a:pPr>
            <a:r>
              <a:rPr lang="en-US" sz="2400" b="1" dirty="0"/>
              <a:t>Building Professional Behaviors: Pilot Cohort Findings</a:t>
            </a:r>
          </a:p>
          <a:p>
            <a:pPr marL="914400" lvl="1" indent="-457200">
              <a:buFont typeface="Calibri" panose="020F0502020204030204" pitchFamily="34" charset="0"/>
              <a:buChar char="―"/>
            </a:pPr>
            <a:r>
              <a:rPr lang="en-US" sz="2000" dirty="0"/>
              <a:t>Outcomes: Pilot Cohort 1</a:t>
            </a:r>
          </a:p>
          <a:p>
            <a:pPr marL="914400" lvl="1" indent="-457200">
              <a:buFont typeface="Calibri" panose="020F0502020204030204" pitchFamily="34" charset="0"/>
              <a:buChar char="―"/>
            </a:pPr>
            <a:r>
              <a:rPr lang="en-US" sz="2000" dirty="0"/>
              <a:t>The Work with Participants: Observations and Key Takeaways</a:t>
            </a:r>
          </a:p>
          <a:p>
            <a:pPr marL="457200" lvl="1" indent="0">
              <a:buNone/>
            </a:pPr>
            <a:endParaRPr lang="en-US" sz="2000" dirty="0"/>
          </a:p>
          <a:p>
            <a:pPr marL="1027113" lvl="1" indent="-569913">
              <a:buFont typeface="Calibri" panose="020F0502020204030204" pitchFamily="34" charset="0"/>
              <a:buChar char="―"/>
            </a:pPr>
            <a:endParaRPr lang="en-US" sz="2000" dirty="0"/>
          </a:p>
        </p:txBody>
      </p:sp>
      <p:sp>
        <p:nvSpPr>
          <p:cNvPr id="4" name="Slide Number Placeholder 6">
            <a:extLst>
              <a:ext uri="{FF2B5EF4-FFF2-40B4-BE49-F238E27FC236}">
                <a16:creationId xmlns:a16="http://schemas.microsoft.com/office/drawing/2014/main" id="{4F4FDA2B-398F-A4E1-171C-CEA701F5D893}"/>
              </a:ext>
            </a:extLst>
          </p:cNvPr>
          <p:cNvSpPr>
            <a:spLocks noGrp="1"/>
          </p:cNvSpPr>
          <p:nvPr>
            <p:ph type="sldNum" sz="quarter" idx="12"/>
          </p:nvPr>
        </p:nvSpPr>
        <p:spPr>
          <a:xfrm>
            <a:off x="8610600" y="6510293"/>
            <a:ext cx="2743200" cy="365125"/>
          </a:xfrm>
        </p:spPr>
        <p:txBody>
          <a:bodyPr/>
          <a:lstStyle/>
          <a:p>
            <a:fld id="{EC9B34DC-C73A-4222-94F9-B6B6098FBAA6}" type="slidenum">
              <a:rPr lang="en-US" smtClean="0"/>
              <a:t>2</a:t>
            </a:fld>
            <a:endParaRPr lang="en-US"/>
          </a:p>
        </p:txBody>
      </p:sp>
    </p:spTree>
    <p:extLst>
      <p:ext uri="{BB962C8B-B14F-4D97-AF65-F5344CB8AC3E}">
        <p14:creationId xmlns:p14="http://schemas.microsoft.com/office/powerpoint/2010/main" val="3463930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DEEE5-CC41-31E0-8978-329D0FBAFAF3}"/>
              </a:ext>
            </a:extLst>
          </p:cNvPr>
          <p:cNvSpPr>
            <a:spLocks noGrp="1"/>
          </p:cNvSpPr>
          <p:nvPr>
            <p:ph type="title"/>
          </p:nvPr>
        </p:nvSpPr>
        <p:spPr>
          <a:xfrm>
            <a:off x="838200" y="365126"/>
            <a:ext cx="4897446" cy="722270"/>
          </a:xfrm>
        </p:spPr>
        <p:txBody>
          <a:bodyPr vert="horz" lIns="91440" tIns="45720" rIns="91440" bIns="45720" rtlCol="0" anchor="ctr">
            <a:normAutofit/>
          </a:bodyPr>
          <a:lstStyle/>
          <a:p>
            <a:r>
              <a:rPr lang="en-US" dirty="0"/>
              <a:t>INTRODUCTIONS</a:t>
            </a:r>
          </a:p>
        </p:txBody>
      </p:sp>
      <p:sp>
        <p:nvSpPr>
          <p:cNvPr id="3" name="TextBox 2">
            <a:extLst>
              <a:ext uri="{FF2B5EF4-FFF2-40B4-BE49-F238E27FC236}">
                <a16:creationId xmlns:a16="http://schemas.microsoft.com/office/drawing/2014/main" id="{01AC71AB-238D-20E4-EBE2-37EC386CED38}"/>
              </a:ext>
            </a:extLst>
          </p:cNvPr>
          <p:cNvSpPr txBox="1"/>
          <p:nvPr/>
        </p:nvSpPr>
        <p:spPr>
          <a:xfrm>
            <a:off x="1540005" y="1413063"/>
            <a:ext cx="2019089" cy="584775"/>
          </a:xfrm>
          <a:prstGeom prst="rect">
            <a:avLst/>
          </a:prstGeom>
          <a:noFill/>
        </p:spPr>
        <p:txBody>
          <a:bodyPr wrap="square" rtlCol="0">
            <a:spAutoFit/>
          </a:bodyPr>
          <a:lstStyle/>
          <a:p>
            <a:r>
              <a:rPr lang="en-US" sz="3200" b="1" dirty="0"/>
              <a:t>Presenter</a:t>
            </a:r>
            <a:endParaRPr lang="en-US" sz="3200" dirty="0"/>
          </a:p>
        </p:txBody>
      </p:sp>
      <p:pic>
        <p:nvPicPr>
          <p:cNvPr id="10" name="Picture 9" descr="Image of Marianne Haegeli">
            <a:extLst>
              <a:ext uri="{FF2B5EF4-FFF2-40B4-BE49-F238E27FC236}">
                <a16:creationId xmlns:a16="http://schemas.microsoft.com/office/drawing/2014/main" id="{8F2C42C0-B06A-A39E-4184-C52EAE1B2FA1}"/>
              </a:ext>
            </a:extLst>
          </p:cNvPr>
          <p:cNvPicPr>
            <a:picLocks noChangeAspect="1"/>
          </p:cNvPicPr>
          <p:nvPr/>
        </p:nvPicPr>
        <p:blipFill>
          <a:blip r:embed="rId3">
            <a:extLst>
              <a:ext uri="{28A0092B-C50C-407E-A947-70E740481C1C}">
                <a14:useLocalDpi xmlns:a14="http://schemas.microsoft.com/office/drawing/2010/main" val="0"/>
              </a:ext>
            </a:extLst>
          </a:blip>
          <a:srcRect l="8455" t="12745" r="14118" b="15269"/>
          <a:stretch>
            <a:fillRect/>
          </a:stretch>
        </p:blipFill>
        <p:spPr>
          <a:xfrm rot="5400000">
            <a:off x="1101751" y="2745683"/>
            <a:ext cx="2895600" cy="2019088"/>
          </a:xfrm>
          <a:prstGeom prst="rect">
            <a:avLst/>
          </a:prstGeom>
        </p:spPr>
      </p:pic>
      <p:sp>
        <p:nvSpPr>
          <p:cNvPr id="12" name="Content Placeholder 2">
            <a:extLst>
              <a:ext uri="{FF2B5EF4-FFF2-40B4-BE49-F238E27FC236}">
                <a16:creationId xmlns:a16="http://schemas.microsoft.com/office/drawing/2014/main" id="{66B1C4C3-F9DA-B1AA-8B63-F81EC12BBEF0}"/>
              </a:ext>
            </a:extLst>
          </p:cNvPr>
          <p:cNvSpPr txBox="1">
            <a:spLocks/>
          </p:cNvSpPr>
          <p:nvPr/>
        </p:nvSpPr>
        <p:spPr>
          <a:xfrm>
            <a:off x="100828" y="5533225"/>
            <a:ext cx="4897446" cy="9819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200" b="1" dirty="0"/>
              <a:t>Marianne Haegeli</a:t>
            </a:r>
          </a:p>
          <a:p>
            <a:pPr marL="0" indent="0" algn="ctr">
              <a:spcBef>
                <a:spcPts val="1800"/>
              </a:spcBef>
              <a:buFont typeface="Arial" panose="020B0604020202020204" pitchFamily="34" charset="0"/>
              <a:buNone/>
            </a:pPr>
            <a:r>
              <a:rPr lang="en-US" sz="2200" dirty="0"/>
              <a:t>Director, Learning and Leadership</a:t>
            </a:r>
          </a:p>
        </p:txBody>
      </p:sp>
      <p:sp>
        <p:nvSpPr>
          <p:cNvPr id="4" name="TextBox 3">
            <a:extLst>
              <a:ext uri="{FF2B5EF4-FFF2-40B4-BE49-F238E27FC236}">
                <a16:creationId xmlns:a16="http://schemas.microsoft.com/office/drawing/2014/main" id="{41081819-5597-71D1-D0F5-6EAADB2C46BD}"/>
              </a:ext>
            </a:extLst>
          </p:cNvPr>
          <p:cNvSpPr txBox="1"/>
          <p:nvPr/>
        </p:nvSpPr>
        <p:spPr>
          <a:xfrm>
            <a:off x="4646240" y="1413063"/>
            <a:ext cx="6926635" cy="1077218"/>
          </a:xfrm>
          <a:prstGeom prst="rect">
            <a:avLst/>
          </a:prstGeom>
          <a:noFill/>
        </p:spPr>
        <p:txBody>
          <a:bodyPr wrap="square" rtlCol="0">
            <a:spAutoFit/>
          </a:bodyPr>
          <a:lstStyle/>
          <a:p>
            <a:r>
              <a:rPr lang="en-US" sz="3200" b="1" dirty="0">
                <a:hlinkClick r:id="rId4"/>
              </a:rPr>
              <a:t>NSITE – A Vision for Talent</a:t>
            </a:r>
            <a:endParaRPr lang="en-US" sz="3200" b="1" dirty="0"/>
          </a:p>
          <a:p>
            <a:endParaRPr lang="en-US" sz="3200" dirty="0"/>
          </a:p>
        </p:txBody>
      </p:sp>
      <p:sp>
        <p:nvSpPr>
          <p:cNvPr id="9" name="TextBox 8">
            <a:extLst>
              <a:ext uri="{FF2B5EF4-FFF2-40B4-BE49-F238E27FC236}">
                <a16:creationId xmlns:a16="http://schemas.microsoft.com/office/drawing/2014/main" id="{CA72B247-BB27-62F8-EBC2-090433B88D6A}"/>
              </a:ext>
            </a:extLst>
          </p:cNvPr>
          <p:cNvSpPr txBox="1"/>
          <p:nvPr/>
        </p:nvSpPr>
        <p:spPr>
          <a:xfrm>
            <a:off x="4646240" y="2071265"/>
            <a:ext cx="7112373" cy="4339650"/>
          </a:xfrm>
          <a:prstGeom prst="rect">
            <a:avLst/>
          </a:prstGeom>
          <a:noFill/>
        </p:spPr>
        <p:txBody>
          <a:bodyPr wrap="square" rtlCol="0">
            <a:spAutoFit/>
          </a:bodyPr>
          <a:lstStyle/>
          <a:p>
            <a:pPr marL="457200" indent="-457200">
              <a:buFont typeface="Wingdings" panose="05000000000000000000" pitchFamily="2" charset="2"/>
              <a:buChar char="§"/>
            </a:pPr>
            <a:r>
              <a:rPr lang="en-US" sz="3200" dirty="0"/>
              <a:t>Mission</a:t>
            </a:r>
          </a:p>
          <a:p>
            <a:pPr marL="457200"/>
            <a:r>
              <a:rPr lang="en-US" sz="2000" dirty="0"/>
              <a:t>Bring talented people who are blind or visually impaired and corporate leadership together to substantially reduce the unemployment rate for this untapped workforce.</a:t>
            </a:r>
            <a:endParaRPr lang="en-US" sz="3200" dirty="0"/>
          </a:p>
          <a:p>
            <a:pPr marL="457200" indent="-457200">
              <a:buFont typeface="Wingdings" panose="05000000000000000000" pitchFamily="2" charset="2"/>
              <a:buChar char="§"/>
            </a:pPr>
            <a:r>
              <a:rPr lang="en-US" sz="3200" dirty="0"/>
              <a:t>Vision</a:t>
            </a:r>
          </a:p>
          <a:p>
            <a:pPr marL="457200"/>
            <a:r>
              <a:rPr lang="en-US" sz="2000" dirty="0"/>
              <a:t>Create the premier consultancy for people who are blind or visually impaired that specializes in talent development and job placement to businesses in the United States.</a:t>
            </a:r>
            <a:endParaRPr lang="en-US" sz="3200" dirty="0"/>
          </a:p>
          <a:p>
            <a:pPr marL="457200" indent="-457200">
              <a:buFont typeface="Wingdings" panose="05000000000000000000" pitchFamily="2" charset="2"/>
              <a:buChar char="§"/>
            </a:pPr>
            <a:r>
              <a:rPr lang="en-US" sz="3200" dirty="0"/>
              <a:t>Programs &amp; Services</a:t>
            </a:r>
          </a:p>
          <a:p>
            <a:pPr marL="457200"/>
            <a:r>
              <a:rPr lang="en-US" sz="2000" dirty="0">
                <a:solidFill>
                  <a:prstClr val="black"/>
                </a:solidFill>
                <a:latin typeface="Calibri" panose="020F0502020204030204"/>
              </a:rPr>
              <a:t>NSITE offers a portfolio of a</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ccessible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Employment Readiness and Career Skills certificate / certification training for in-demand fields as well as employment placement services.</a:t>
            </a:r>
            <a:endParaRPr lang="en-US" sz="3200" dirty="0"/>
          </a:p>
        </p:txBody>
      </p:sp>
      <p:sp>
        <p:nvSpPr>
          <p:cNvPr id="5" name="Slide Number Placeholder 6">
            <a:extLst>
              <a:ext uri="{FF2B5EF4-FFF2-40B4-BE49-F238E27FC236}">
                <a16:creationId xmlns:a16="http://schemas.microsoft.com/office/drawing/2014/main" id="{4548CD8D-2FBE-3860-CFB0-B1F32D7E4E09}"/>
              </a:ext>
            </a:extLst>
          </p:cNvPr>
          <p:cNvSpPr>
            <a:spLocks noGrp="1"/>
          </p:cNvSpPr>
          <p:nvPr>
            <p:ph type="sldNum" sz="quarter" idx="12"/>
          </p:nvPr>
        </p:nvSpPr>
        <p:spPr>
          <a:xfrm>
            <a:off x="8610600" y="6510293"/>
            <a:ext cx="2743200" cy="365125"/>
          </a:xfrm>
        </p:spPr>
        <p:txBody>
          <a:bodyPr/>
          <a:lstStyle/>
          <a:p>
            <a:fld id="{EC9B34DC-C73A-4222-94F9-B6B6098FBAA6}" type="slidenum">
              <a:rPr lang="en-US" smtClean="0"/>
              <a:t>3</a:t>
            </a:fld>
            <a:endParaRPr lang="en-US" dirty="0"/>
          </a:p>
        </p:txBody>
      </p:sp>
    </p:spTree>
    <p:extLst>
      <p:ext uri="{BB962C8B-B14F-4D97-AF65-F5344CB8AC3E}">
        <p14:creationId xmlns:p14="http://schemas.microsoft.com/office/powerpoint/2010/main" val="2200445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47776-39A8-5754-3871-AF7019782C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A6DD11-EAFB-8BBF-D875-1C37A6B79BCC}"/>
              </a:ext>
            </a:extLst>
          </p:cNvPr>
          <p:cNvSpPr>
            <a:spLocks noGrp="1"/>
          </p:cNvSpPr>
          <p:nvPr>
            <p:ph type="title"/>
          </p:nvPr>
        </p:nvSpPr>
        <p:spPr/>
        <p:txBody>
          <a:bodyPr/>
          <a:lstStyle/>
          <a:p>
            <a:r>
              <a:rPr lang="en-US" dirty="0"/>
              <a:t>PRESENTATION OBJECTIVES</a:t>
            </a:r>
          </a:p>
        </p:txBody>
      </p:sp>
      <p:sp>
        <p:nvSpPr>
          <p:cNvPr id="4" name="Slide Number Placeholder 3">
            <a:extLst>
              <a:ext uri="{FF2B5EF4-FFF2-40B4-BE49-F238E27FC236}">
                <a16:creationId xmlns:a16="http://schemas.microsoft.com/office/drawing/2014/main" id="{5C46474D-28A7-C280-26F7-D02CA755D775}"/>
              </a:ext>
            </a:extLst>
          </p:cNvPr>
          <p:cNvSpPr>
            <a:spLocks noGrp="1"/>
          </p:cNvSpPr>
          <p:nvPr>
            <p:ph type="sldNum" sz="quarter" idx="12"/>
          </p:nvPr>
        </p:nvSpPr>
        <p:spPr/>
        <p:txBody>
          <a:bodyPr/>
          <a:lstStyle/>
          <a:p>
            <a:fld id="{238E045A-1A22-41B2-84F1-0DDD9503C883}" type="slidenum">
              <a:rPr lang="en-US" smtClean="0"/>
              <a:t>4</a:t>
            </a:fld>
            <a:endParaRPr lang="en-US" dirty="0"/>
          </a:p>
        </p:txBody>
      </p:sp>
      <p:sp>
        <p:nvSpPr>
          <p:cNvPr id="8" name="Content Placeholder 2">
            <a:extLst>
              <a:ext uri="{FF2B5EF4-FFF2-40B4-BE49-F238E27FC236}">
                <a16:creationId xmlns:a16="http://schemas.microsoft.com/office/drawing/2014/main" id="{9D8BD2BB-0169-EF8B-6A70-FD2365CBE5FC}"/>
              </a:ext>
            </a:extLst>
          </p:cNvPr>
          <p:cNvSpPr>
            <a:spLocks noGrp="1"/>
          </p:cNvSpPr>
          <p:nvPr>
            <p:ph idx="1"/>
          </p:nvPr>
        </p:nvSpPr>
        <p:spPr>
          <a:xfrm>
            <a:off x="838200" y="1825625"/>
            <a:ext cx="10515600" cy="4250979"/>
          </a:xfrm>
        </p:spPr>
        <p:txBody>
          <a:bodyPr>
            <a:normAutofit fontScale="92500" lnSpcReduction="10000"/>
          </a:bodyPr>
          <a:lstStyle/>
          <a:p>
            <a:pPr marL="0" indent="0">
              <a:spcBef>
                <a:spcPts val="1200"/>
              </a:spcBef>
              <a:buNone/>
            </a:pPr>
            <a:r>
              <a:rPr lang="en-US" b="1" dirty="0"/>
              <a:t>Introducing NSITE Programs:</a:t>
            </a:r>
          </a:p>
          <a:p>
            <a:pPr marL="457200" indent="-457200">
              <a:spcBef>
                <a:spcPts val="1800"/>
              </a:spcBef>
              <a:buFont typeface="Wingdings" panose="05000000000000000000" pitchFamily="2" charset="2"/>
              <a:buChar char="§"/>
            </a:pPr>
            <a:r>
              <a:rPr lang="en-US" sz="2400" dirty="0"/>
              <a:t>NSITE’s Employment Readiness Evaluation (ERE)</a:t>
            </a:r>
          </a:p>
          <a:p>
            <a:pPr marL="457200" indent="-457200">
              <a:spcBef>
                <a:spcPts val="1800"/>
              </a:spcBef>
              <a:buFont typeface="Wingdings" panose="05000000000000000000" pitchFamily="2" charset="2"/>
              <a:buChar char="§"/>
            </a:pPr>
            <a:r>
              <a:rPr lang="en-US" sz="2400" dirty="0"/>
              <a:t>NSITE’s Building Professional Behaviors (BPB)</a:t>
            </a:r>
          </a:p>
          <a:p>
            <a:pPr marL="0" indent="0">
              <a:spcBef>
                <a:spcPts val="1200"/>
              </a:spcBef>
              <a:buNone/>
            </a:pPr>
            <a:endParaRPr lang="en-US" b="1" dirty="0"/>
          </a:p>
          <a:p>
            <a:pPr marL="0" indent="0">
              <a:spcBef>
                <a:spcPts val="1200"/>
              </a:spcBef>
              <a:buNone/>
            </a:pPr>
            <a:r>
              <a:rPr lang="en-US" b="1" dirty="0"/>
              <a:t>Attendees will leave this presentation with:</a:t>
            </a:r>
          </a:p>
          <a:p>
            <a:pPr marL="457200" indent="-457200">
              <a:lnSpc>
                <a:spcPct val="120000"/>
              </a:lnSpc>
              <a:spcBef>
                <a:spcPts val="1200"/>
              </a:spcBef>
              <a:buFont typeface="Wingdings" panose="05000000000000000000" pitchFamily="2" charset="2"/>
              <a:buChar char="§"/>
            </a:pPr>
            <a:r>
              <a:rPr lang="en-US" sz="2400" dirty="0"/>
              <a:t>A clear understanding of the behavior change methodologies employed throughout the program</a:t>
            </a:r>
          </a:p>
          <a:p>
            <a:pPr marL="457200" indent="-457200">
              <a:lnSpc>
                <a:spcPct val="120000"/>
              </a:lnSpc>
              <a:spcBef>
                <a:spcPts val="1200"/>
              </a:spcBef>
              <a:buFont typeface="Wingdings" panose="05000000000000000000" pitchFamily="2" charset="2"/>
              <a:buChar char="§"/>
            </a:pPr>
            <a:r>
              <a:rPr lang="en-US" sz="2400" dirty="0"/>
              <a:t>Sample client progress and final reports </a:t>
            </a:r>
          </a:p>
          <a:p>
            <a:pPr marL="457200" indent="-457200">
              <a:spcBef>
                <a:spcPts val="1200"/>
              </a:spcBef>
              <a:buFont typeface="Wingdings" panose="05000000000000000000" pitchFamily="2" charset="2"/>
              <a:buChar char="§"/>
            </a:pPr>
            <a:r>
              <a:rPr lang="en-US" sz="2400" dirty="0"/>
              <a:t>Demonstrated measurable outcomes obtain from two pilot cohorts</a:t>
            </a:r>
          </a:p>
        </p:txBody>
      </p:sp>
    </p:spTree>
    <p:extLst>
      <p:ext uri="{BB962C8B-B14F-4D97-AF65-F5344CB8AC3E}">
        <p14:creationId xmlns:p14="http://schemas.microsoft.com/office/powerpoint/2010/main" val="113220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FD889A-4D7D-3AC0-223B-4B54D56CBC4D}"/>
              </a:ext>
            </a:extLst>
          </p:cNvPr>
          <p:cNvSpPr txBox="1">
            <a:spLocks noGrp="1"/>
          </p:cNvSpPr>
          <p:nvPr>
            <p:ph type="title" idx="4294967295"/>
          </p:nvPr>
        </p:nvSpPr>
        <p:spPr>
          <a:xfrm>
            <a:off x="838200" y="481006"/>
            <a:ext cx="10515600" cy="10096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The Case for Building Professional Behaviors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Reasons Behind the Programs</a:t>
            </a:r>
          </a:p>
        </p:txBody>
      </p:sp>
      <p:sp>
        <p:nvSpPr>
          <p:cNvPr id="3" name="Content Placeholder 2">
            <a:extLst>
              <a:ext uri="{FF2B5EF4-FFF2-40B4-BE49-F238E27FC236}">
                <a16:creationId xmlns:a16="http://schemas.microsoft.com/office/drawing/2014/main" id="{F61B649C-2032-4F85-F9A2-C5885CB034C4}"/>
              </a:ext>
            </a:extLst>
          </p:cNvPr>
          <p:cNvSpPr>
            <a:spLocks noGrp="1"/>
          </p:cNvSpPr>
          <p:nvPr>
            <p:ph idx="1"/>
          </p:nvPr>
        </p:nvSpPr>
        <p:spPr>
          <a:xfrm>
            <a:off x="838199" y="1685925"/>
            <a:ext cx="10734675" cy="4491038"/>
          </a:xfrm>
        </p:spPr>
        <p:txBody>
          <a:bodyPr>
            <a:normAutofit/>
          </a:bodyPr>
          <a:lstStyle/>
          <a:p>
            <a:pPr marL="0" lvl="1" indent="0">
              <a:buNone/>
            </a:pPr>
            <a:r>
              <a:rPr lang="en-US" sz="2800" b="1" dirty="0"/>
              <a:t>The Bottom Line Up Front: </a:t>
            </a:r>
            <a:r>
              <a:rPr lang="en-US" sz="2800" dirty="0"/>
              <a:t>Employability = Skills + Professionalism </a:t>
            </a:r>
            <a:endParaRPr lang="en-US" dirty="0"/>
          </a:p>
          <a:p>
            <a:pPr marL="0" lvl="1" indent="0">
              <a:buNone/>
            </a:pPr>
            <a:r>
              <a:rPr lang="en-US" dirty="0"/>
              <a:t>A focus on diplomas, degrees, and career skills is not enough to ensure employability.</a:t>
            </a:r>
          </a:p>
          <a:p>
            <a:pPr marL="457200" indent="-457200">
              <a:spcBef>
                <a:spcPts val="1800"/>
              </a:spcBef>
              <a:buFont typeface="Wingdings" panose="05000000000000000000" pitchFamily="2" charset="2"/>
              <a:buChar char="§"/>
            </a:pPr>
            <a:r>
              <a:rPr lang="en-US" dirty="0"/>
              <a:t>Employers are looking for skills not taught in education settings</a:t>
            </a:r>
          </a:p>
          <a:p>
            <a:pPr marL="914400" lvl="1" indent="-457200">
              <a:buFont typeface="Calibri" panose="020F0502020204030204" pitchFamily="34" charset="0"/>
              <a:buChar char="―"/>
            </a:pPr>
            <a:r>
              <a:rPr lang="en-US" dirty="0"/>
              <a:t>Soft and power skills</a:t>
            </a:r>
          </a:p>
          <a:p>
            <a:pPr marL="914400" lvl="1" indent="-457200">
              <a:buFont typeface="Calibri" panose="020F0502020204030204" pitchFamily="34" charset="0"/>
              <a:buChar char="―"/>
            </a:pPr>
            <a:r>
              <a:rPr lang="en-US" dirty="0"/>
              <a:t>Familiarity with professional environments</a:t>
            </a:r>
          </a:p>
          <a:p>
            <a:pPr marL="914400" lvl="1" indent="-457200">
              <a:buFont typeface="Calibri" panose="020F0502020204030204" pitchFamily="34" charset="0"/>
              <a:buChar char="―"/>
            </a:pPr>
            <a:r>
              <a:rPr lang="en-US" dirty="0"/>
              <a:t>Advanced proficiency in assistive and office technologies</a:t>
            </a:r>
          </a:p>
          <a:p>
            <a:pPr marL="457200" indent="-457200">
              <a:spcBef>
                <a:spcPts val="1200"/>
              </a:spcBef>
              <a:buFont typeface="Wingdings" panose="05000000000000000000" pitchFamily="2" charset="2"/>
              <a:buChar char="§"/>
            </a:pPr>
            <a:r>
              <a:rPr lang="en-US" dirty="0"/>
              <a:t>Paths to Employment Success</a:t>
            </a:r>
          </a:p>
          <a:p>
            <a:pPr marL="914400" lvl="1" indent="-457200">
              <a:buFont typeface="Calibri" panose="020F0502020204030204" pitchFamily="34" charset="0"/>
              <a:buChar char="―"/>
            </a:pPr>
            <a:r>
              <a:rPr lang="en-US" dirty="0"/>
              <a:t>Combine brain science with accessible program solutions for success</a:t>
            </a:r>
          </a:p>
          <a:p>
            <a:pPr marL="914400" lvl="1" indent="-457200">
              <a:buFont typeface="Calibri" panose="020F0502020204030204" pitchFamily="34" charset="0"/>
              <a:buChar char="―"/>
            </a:pPr>
            <a:r>
              <a:rPr lang="en-US" dirty="0"/>
              <a:t>Remove the Guesswork: Employment Readiness Evaluation (ERE)</a:t>
            </a:r>
          </a:p>
          <a:p>
            <a:pPr marL="914400" lvl="1" indent="-457200">
              <a:buFont typeface="Calibri" panose="020F0502020204030204" pitchFamily="34" charset="0"/>
              <a:buChar char="―"/>
            </a:pPr>
            <a:r>
              <a:rPr lang="en-US" dirty="0"/>
              <a:t>Develop Professional Proficiency: Building Professional Behaviors (BPB)</a:t>
            </a:r>
          </a:p>
        </p:txBody>
      </p:sp>
      <p:sp>
        <p:nvSpPr>
          <p:cNvPr id="4" name="Slide Number Placeholder 3">
            <a:extLst>
              <a:ext uri="{FF2B5EF4-FFF2-40B4-BE49-F238E27FC236}">
                <a16:creationId xmlns:a16="http://schemas.microsoft.com/office/drawing/2014/main" id="{B8096A75-0F80-F578-7880-D31BD8B37A98}"/>
              </a:ext>
            </a:extLst>
          </p:cNvPr>
          <p:cNvSpPr>
            <a:spLocks noGrp="1"/>
          </p:cNvSpPr>
          <p:nvPr>
            <p:ph type="sldNum" sz="quarter" idx="12"/>
          </p:nvPr>
        </p:nvSpPr>
        <p:spPr/>
        <p:txBody>
          <a:bodyPr/>
          <a:lstStyle/>
          <a:p>
            <a:fld id="{238E045A-1A22-41B2-84F1-0DDD9503C883}" type="slidenum">
              <a:rPr lang="en-US" smtClean="0"/>
              <a:t>5</a:t>
            </a:fld>
            <a:endParaRPr lang="en-US"/>
          </a:p>
        </p:txBody>
      </p:sp>
    </p:spTree>
    <p:extLst>
      <p:ext uri="{BB962C8B-B14F-4D97-AF65-F5344CB8AC3E}">
        <p14:creationId xmlns:p14="http://schemas.microsoft.com/office/powerpoint/2010/main" val="1789819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1E81C-4496-9235-322A-06E90283128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0FA1C47-2F65-F28A-02D6-37D3078DB129}"/>
              </a:ext>
            </a:extLst>
          </p:cNvPr>
          <p:cNvSpPr txBox="1">
            <a:spLocks noGrp="1"/>
          </p:cNvSpPr>
          <p:nvPr>
            <p:ph type="title" idx="4294967295"/>
          </p:nvPr>
        </p:nvSpPr>
        <p:spPr>
          <a:xfrm>
            <a:off x="838200" y="266688"/>
            <a:ext cx="10515600" cy="10096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Focus on Professional Behaviors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0" i="0" u="none" strike="noStrike" kern="1200" cap="none" spc="0" normalizeH="0" baseline="0" noProof="0" dirty="0">
                <a:ln>
                  <a:noFill/>
                </a:ln>
                <a:solidFill>
                  <a:schemeClr val="tx1"/>
                </a:solidFill>
                <a:effectLst/>
                <a:uLnTx/>
                <a:uFillTx/>
                <a:latin typeface="+mj-lt"/>
                <a:ea typeface="+mj-ea"/>
                <a:cs typeface="+mj-cs"/>
              </a:rPr>
              <a:t>The Programs’ Structures, Learning Outcomes, and Measurable Skills Gains</a:t>
            </a:r>
          </a:p>
        </p:txBody>
      </p:sp>
      <p:sp>
        <p:nvSpPr>
          <p:cNvPr id="3" name="Content Placeholder 2">
            <a:extLst>
              <a:ext uri="{FF2B5EF4-FFF2-40B4-BE49-F238E27FC236}">
                <a16:creationId xmlns:a16="http://schemas.microsoft.com/office/drawing/2014/main" id="{5A685427-6107-1D41-BB90-E5DEC21832CB}"/>
              </a:ext>
            </a:extLst>
          </p:cNvPr>
          <p:cNvSpPr>
            <a:spLocks noGrp="1"/>
          </p:cNvSpPr>
          <p:nvPr>
            <p:ph idx="1"/>
          </p:nvPr>
        </p:nvSpPr>
        <p:spPr>
          <a:xfrm>
            <a:off x="838199" y="1414455"/>
            <a:ext cx="10734675" cy="5172075"/>
          </a:xfrm>
        </p:spPr>
        <p:txBody>
          <a:bodyPr>
            <a:normAutofit fontScale="62500" lnSpcReduction="20000"/>
          </a:bodyPr>
          <a:lstStyle/>
          <a:p>
            <a:pPr marL="0" indent="0">
              <a:lnSpc>
                <a:spcPct val="120000"/>
              </a:lnSpc>
              <a:spcBef>
                <a:spcPts val="1800"/>
              </a:spcBef>
              <a:buNone/>
            </a:pPr>
            <a:r>
              <a:rPr lang="en-US" sz="4500" dirty="0"/>
              <a:t>Two Programs – One Goal: Client Success</a:t>
            </a:r>
          </a:p>
          <a:p>
            <a:pPr marL="457200" indent="-457200">
              <a:lnSpc>
                <a:spcPct val="120000"/>
              </a:lnSpc>
              <a:spcBef>
                <a:spcPts val="1200"/>
              </a:spcBef>
              <a:buFont typeface="Wingdings" panose="05000000000000000000" pitchFamily="2" charset="2"/>
              <a:buChar char="§"/>
            </a:pPr>
            <a:r>
              <a:rPr lang="en-US" sz="3800" b="1" dirty="0"/>
              <a:t>NSITE’s Employment Readiness Evaluation (ERE)</a:t>
            </a:r>
          </a:p>
          <a:p>
            <a:pPr marL="914400" lvl="1" indent="-457200">
              <a:lnSpc>
                <a:spcPct val="120000"/>
              </a:lnSpc>
              <a:spcBef>
                <a:spcPts val="300"/>
              </a:spcBef>
              <a:buFont typeface="Calibri" panose="020F0502020204030204" pitchFamily="34" charset="0"/>
              <a:buChar char="―"/>
            </a:pPr>
            <a:r>
              <a:rPr lang="en-US" sz="3200" dirty="0"/>
              <a:t>Purpose: Behavioral Component of the Vocational Evaluation</a:t>
            </a:r>
          </a:p>
          <a:p>
            <a:pPr marL="914400" lvl="1" indent="-457200">
              <a:lnSpc>
                <a:spcPct val="120000"/>
              </a:lnSpc>
              <a:spcBef>
                <a:spcPts val="300"/>
              </a:spcBef>
              <a:buFont typeface="Calibri" panose="020F0502020204030204" pitchFamily="34" charset="0"/>
              <a:buChar char="―"/>
            </a:pPr>
            <a:r>
              <a:rPr lang="en-US" sz="3200" dirty="0"/>
              <a:t>Duration: 8 Weeks, self-paced</a:t>
            </a:r>
          </a:p>
          <a:p>
            <a:pPr marL="914400" lvl="1" indent="-457200">
              <a:lnSpc>
                <a:spcPct val="120000"/>
              </a:lnSpc>
              <a:spcBef>
                <a:spcPts val="300"/>
              </a:spcBef>
              <a:buFont typeface="Calibri" panose="020F0502020204030204" pitchFamily="34" charset="0"/>
              <a:buChar char="―"/>
            </a:pPr>
            <a:r>
              <a:rPr lang="en-US" sz="3200" dirty="0"/>
              <a:t>Outcomes: </a:t>
            </a:r>
          </a:p>
          <a:p>
            <a:pPr marL="1371600" lvl="2" indent="-457200">
              <a:lnSpc>
                <a:spcPct val="120000"/>
              </a:lnSpc>
              <a:spcBef>
                <a:spcPts val="0"/>
              </a:spcBef>
              <a:buFont typeface="Calibri" panose="020F0502020204030204" pitchFamily="34" charset="0"/>
              <a:buChar char="―"/>
            </a:pPr>
            <a:r>
              <a:rPr lang="en-US" sz="3200" dirty="0"/>
              <a:t>Detailed evaluation report covering Initiative, Resilience, Routine Discipline, Social Communication, Adaptability, and Accountability</a:t>
            </a:r>
          </a:p>
          <a:p>
            <a:pPr marL="1371600" lvl="2" indent="-457200">
              <a:lnSpc>
                <a:spcPct val="120000"/>
              </a:lnSpc>
              <a:spcBef>
                <a:spcPts val="0"/>
              </a:spcBef>
              <a:buFont typeface="Calibri" panose="020F0502020204030204" pitchFamily="34" charset="0"/>
              <a:buChar char="―"/>
            </a:pPr>
            <a:r>
              <a:rPr lang="en-US" sz="3200" dirty="0"/>
              <a:t>Recommended next steps</a:t>
            </a:r>
          </a:p>
          <a:p>
            <a:pPr marL="457200" indent="-457200">
              <a:lnSpc>
                <a:spcPct val="120000"/>
              </a:lnSpc>
              <a:spcBef>
                <a:spcPts val="1800"/>
              </a:spcBef>
              <a:buFont typeface="Wingdings" panose="05000000000000000000" pitchFamily="2" charset="2"/>
              <a:buChar char="§"/>
            </a:pPr>
            <a:r>
              <a:rPr lang="en-US" sz="3800" b="1" dirty="0"/>
              <a:t>NSITE’s Building Professional Behaviors (BPB)</a:t>
            </a:r>
          </a:p>
          <a:p>
            <a:pPr marL="914400" lvl="1" indent="-457200">
              <a:lnSpc>
                <a:spcPct val="120000"/>
              </a:lnSpc>
              <a:spcBef>
                <a:spcPts val="300"/>
              </a:spcBef>
              <a:buFont typeface="Calibri" panose="020F0502020204030204" pitchFamily="34" charset="0"/>
              <a:buChar char="―"/>
            </a:pPr>
            <a:r>
              <a:rPr lang="en-US" sz="3200" dirty="0"/>
              <a:t>Purpose: Behavior Change to build professional proficiency</a:t>
            </a:r>
          </a:p>
          <a:p>
            <a:pPr marL="914400" lvl="1" indent="-457200">
              <a:lnSpc>
                <a:spcPct val="120000"/>
              </a:lnSpc>
              <a:spcBef>
                <a:spcPts val="300"/>
              </a:spcBef>
              <a:buFont typeface="Calibri" panose="020F0502020204030204" pitchFamily="34" charset="0"/>
              <a:buChar char="―"/>
            </a:pPr>
            <a:r>
              <a:rPr lang="en-US" sz="3200" dirty="0"/>
              <a:t>Duration: 48 weeks, blended, 24 webinars, regular mentoring sessions</a:t>
            </a:r>
          </a:p>
          <a:p>
            <a:pPr marL="914400" lvl="1" indent="-457200">
              <a:lnSpc>
                <a:spcPct val="120000"/>
              </a:lnSpc>
              <a:spcBef>
                <a:spcPts val="300"/>
              </a:spcBef>
              <a:buFont typeface="Calibri" panose="020F0502020204030204" pitchFamily="34" charset="0"/>
              <a:buChar char="―"/>
            </a:pPr>
            <a:r>
              <a:rPr lang="en-US" sz="3200" dirty="0"/>
              <a:t>Outcome: Measurable skills gains in across Communications, Intrinsic Motivation, Task Completion, and Job Search / Work Habits</a:t>
            </a:r>
          </a:p>
        </p:txBody>
      </p:sp>
      <p:sp>
        <p:nvSpPr>
          <p:cNvPr id="4" name="Slide Number Placeholder 3">
            <a:extLst>
              <a:ext uri="{FF2B5EF4-FFF2-40B4-BE49-F238E27FC236}">
                <a16:creationId xmlns:a16="http://schemas.microsoft.com/office/drawing/2014/main" id="{C8CBA5D5-D9EE-D6BD-EFDC-38F0E65BC922}"/>
              </a:ext>
            </a:extLst>
          </p:cNvPr>
          <p:cNvSpPr>
            <a:spLocks noGrp="1"/>
          </p:cNvSpPr>
          <p:nvPr>
            <p:ph type="sldNum" sz="quarter" idx="12"/>
          </p:nvPr>
        </p:nvSpPr>
        <p:spPr/>
        <p:txBody>
          <a:bodyPr/>
          <a:lstStyle/>
          <a:p>
            <a:fld id="{238E045A-1A22-41B2-84F1-0DDD9503C883}" type="slidenum">
              <a:rPr lang="en-US" smtClean="0"/>
              <a:t>6</a:t>
            </a:fld>
            <a:endParaRPr lang="en-US"/>
          </a:p>
        </p:txBody>
      </p:sp>
    </p:spTree>
    <p:extLst>
      <p:ext uri="{BB962C8B-B14F-4D97-AF65-F5344CB8AC3E}">
        <p14:creationId xmlns:p14="http://schemas.microsoft.com/office/powerpoint/2010/main" val="3004508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1C331-61EF-D378-2035-D8622F9A89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B770B4-9698-D22C-3925-D2F4F7C31131}"/>
              </a:ext>
            </a:extLst>
          </p:cNvPr>
          <p:cNvSpPr>
            <a:spLocks noGrp="1"/>
          </p:cNvSpPr>
          <p:nvPr>
            <p:ph type="title"/>
          </p:nvPr>
        </p:nvSpPr>
        <p:spPr>
          <a:xfrm>
            <a:off x="838200" y="193671"/>
            <a:ext cx="10515600" cy="1325563"/>
          </a:xfrm>
        </p:spPr>
        <p:txBody>
          <a:bodyPr vert="horz" lIns="91440" tIns="45720" rIns="91440" bIns="45720" rtlCol="0" anchor="ctr">
            <a:normAutofit/>
          </a:bodyPr>
          <a:lstStyle/>
          <a:p>
            <a:r>
              <a:rPr lang="en-US" b="1" dirty="0">
                <a:solidFill>
                  <a:prstClr val="black"/>
                </a:solidFill>
              </a:rPr>
              <a:t>ERE: The Power of the Evaluation</a:t>
            </a:r>
            <a:br>
              <a:rPr lang="en-US" b="1" dirty="0">
                <a:solidFill>
                  <a:prstClr val="black"/>
                </a:solidFill>
              </a:rPr>
            </a:br>
            <a:r>
              <a:rPr lang="en-US" sz="2600" dirty="0"/>
              <a:t>Program and Employment Readiness, De-Mystified</a:t>
            </a:r>
          </a:p>
        </p:txBody>
      </p:sp>
      <p:sp>
        <p:nvSpPr>
          <p:cNvPr id="3" name="Content Placeholder 2">
            <a:extLst>
              <a:ext uri="{FF2B5EF4-FFF2-40B4-BE49-F238E27FC236}">
                <a16:creationId xmlns:a16="http://schemas.microsoft.com/office/drawing/2014/main" id="{1F8B45E6-00A1-221F-9628-AD30751D1B8A}"/>
              </a:ext>
            </a:extLst>
          </p:cNvPr>
          <p:cNvSpPr>
            <a:spLocks noGrp="1"/>
          </p:cNvSpPr>
          <p:nvPr>
            <p:ph sz="half" idx="1"/>
          </p:nvPr>
        </p:nvSpPr>
        <p:spPr>
          <a:xfrm>
            <a:off x="838200" y="1606540"/>
            <a:ext cx="10806405" cy="4679960"/>
          </a:xfrm>
        </p:spPr>
        <p:txBody>
          <a:bodyPr>
            <a:normAutofit fontScale="55000" lnSpcReduction="20000"/>
          </a:bodyPr>
          <a:lstStyle/>
          <a:p>
            <a:pPr marL="0" indent="0">
              <a:lnSpc>
                <a:spcPct val="120000"/>
              </a:lnSpc>
              <a:spcBef>
                <a:spcPts val="600"/>
              </a:spcBef>
              <a:buNone/>
            </a:pPr>
            <a:r>
              <a:rPr lang="en-US" sz="5100" b="1" dirty="0"/>
              <a:t>The Bottom Line Up Front: </a:t>
            </a:r>
            <a:r>
              <a:rPr lang="en-US" sz="4400" dirty="0"/>
              <a:t>NSITE’s ERE is a key behavioral component of a comprehensive Vocational Evaluation and assists VR decision-making.</a:t>
            </a:r>
          </a:p>
          <a:p>
            <a:pPr marL="0" lvl="0" indent="0">
              <a:lnSpc>
                <a:spcPct val="120000"/>
              </a:lnSpc>
              <a:buNone/>
            </a:pPr>
            <a:r>
              <a:rPr lang="en-US" sz="4400" dirty="0"/>
              <a:t>The ERE:</a:t>
            </a:r>
          </a:p>
          <a:p>
            <a:pPr>
              <a:lnSpc>
                <a:spcPct val="120000"/>
              </a:lnSpc>
              <a:buFont typeface="Wingdings" panose="05000000000000000000" pitchFamily="2" charset="2"/>
              <a:buChar char="§"/>
            </a:pPr>
            <a:r>
              <a:rPr lang="en-US" sz="4000" dirty="0"/>
              <a:t>Assesses vocational potential through this comprehensive evaluation of an individual's likelihood to successfully complete programs and/or thrive in employment environments.</a:t>
            </a:r>
          </a:p>
          <a:p>
            <a:pPr>
              <a:lnSpc>
                <a:spcPct val="120000"/>
              </a:lnSpc>
              <a:buFont typeface="Wingdings" panose="05000000000000000000" pitchFamily="2" charset="2"/>
              <a:buChar char="§"/>
            </a:pPr>
            <a:r>
              <a:rPr lang="en-US" sz="4000" dirty="0"/>
              <a:t>Determines employment readiness and identifying gaps as well as ways in which to address them.</a:t>
            </a:r>
          </a:p>
          <a:p>
            <a:pPr lvl="0">
              <a:lnSpc>
                <a:spcPct val="120000"/>
              </a:lnSpc>
              <a:buFont typeface="Wingdings" panose="05000000000000000000" pitchFamily="2" charset="2"/>
              <a:buChar char="§"/>
            </a:pPr>
            <a:r>
              <a:rPr lang="en-US" sz="4000" dirty="0"/>
              <a:t>Assists in identifying suitable career paths by bringing to light consumers’ skills, interests, and abilities as well as potential skills gaps that can be filled through targeted employment readiness or career skills training.</a:t>
            </a:r>
          </a:p>
          <a:p>
            <a:pPr lvl="0">
              <a:lnSpc>
                <a:spcPct val="120000"/>
              </a:lnSpc>
              <a:buFont typeface="Wingdings" panose="05000000000000000000" pitchFamily="2" charset="2"/>
              <a:buChar char="§"/>
            </a:pPr>
            <a:r>
              <a:rPr lang="en-US" sz="4000" dirty="0"/>
              <a:t>Supports the development of Individualized Education Programs (IEP) based on ERE reports.</a:t>
            </a:r>
          </a:p>
        </p:txBody>
      </p:sp>
      <p:sp>
        <p:nvSpPr>
          <p:cNvPr id="5" name="Slide Number Placeholder 6">
            <a:extLst>
              <a:ext uri="{FF2B5EF4-FFF2-40B4-BE49-F238E27FC236}">
                <a16:creationId xmlns:a16="http://schemas.microsoft.com/office/drawing/2014/main" id="{6D10E9B1-B59D-F896-E070-865136522AE7}"/>
              </a:ext>
            </a:extLst>
          </p:cNvPr>
          <p:cNvSpPr>
            <a:spLocks noGrp="1"/>
          </p:cNvSpPr>
          <p:nvPr>
            <p:ph type="sldNum" sz="quarter" idx="12"/>
          </p:nvPr>
        </p:nvSpPr>
        <p:spPr>
          <a:xfrm>
            <a:off x="8610600" y="6510293"/>
            <a:ext cx="2743200" cy="365125"/>
          </a:xfrm>
        </p:spPr>
        <p:txBody>
          <a:bodyPr/>
          <a:lstStyle/>
          <a:p>
            <a:fld id="{EC9B34DC-C73A-4222-94F9-B6B6098FBAA6}" type="slidenum">
              <a:rPr lang="en-US" smtClean="0"/>
              <a:t>7</a:t>
            </a:fld>
            <a:endParaRPr lang="en-US"/>
          </a:p>
        </p:txBody>
      </p:sp>
    </p:spTree>
    <p:extLst>
      <p:ext uri="{BB962C8B-B14F-4D97-AF65-F5344CB8AC3E}">
        <p14:creationId xmlns:p14="http://schemas.microsoft.com/office/powerpoint/2010/main" val="1847225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73154-7A73-97D0-57AF-C87E0A0641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0BC172-CFBD-322F-2608-06B81FB80348}"/>
              </a:ext>
            </a:extLst>
          </p:cNvPr>
          <p:cNvSpPr>
            <a:spLocks noGrp="1"/>
          </p:cNvSpPr>
          <p:nvPr>
            <p:ph type="title"/>
          </p:nvPr>
        </p:nvSpPr>
        <p:spPr/>
        <p:txBody>
          <a:bodyPr vert="horz" lIns="91440" tIns="45720" rIns="91440" bIns="45720" rtlCol="0" anchor="ctr">
            <a:normAutofit/>
          </a:bodyPr>
          <a:lstStyle/>
          <a:p>
            <a:r>
              <a:rPr lang="en-US" b="1" dirty="0">
                <a:solidFill>
                  <a:prstClr val="black"/>
                </a:solidFill>
              </a:rPr>
              <a:t>ERE: The Power of the Evaluation</a:t>
            </a:r>
            <a:br>
              <a:rPr lang="en-US" b="1" dirty="0">
                <a:solidFill>
                  <a:prstClr val="black"/>
                </a:solidFill>
              </a:rPr>
            </a:br>
            <a:r>
              <a:rPr lang="en-US" sz="2800" dirty="0"/>
              <a:t>Adding a Behavioral Assessment to the Vocational Evaluation</a:t>
            </a:r>
            <a:endParaRPr lang="en-US" sz="2600" dirty="0"/>
          </a:p>
        </p:txBody>
      </p:sp>
      <p:sp>
        <p:nvSpPr>
          <p:cNvPr id="3" name="Content Placeholder 2">
            <a:extLst>
              <a:ext uri="{FF2B5EF4-FFF2-40B4-BE49-F238E27FC236}">
                <a16:creationId xmlns:a16="http://schemas.microsoft.com/office/drawing/2014/main" id="{77B24165-A218-F1C4-BA06-7901ED9B5496}"/>
              </a:ext>
            </a:extLst>
          </p:cNvPr>
          <p:cNvSpPr>
            <a:spLocks noGrp="1"/>
          </p:cNvSpPr>
          <p:nvPr>
            <p:ph sz="half" idx="1"/>
          </p:nvPr>
        </p:nvSpPr>
        <p:spPr>
          <a:xfrm>
            <a:off x="838200" y="1777996"/>
            <a:ext cx="10806405" cy="4714879"/>
          </a:xfrm>
        </p:spPr>
        <p:txBody>
          <a:bodyPr>
            <a:normAutofit fontScale="85000" lnSpcReduction="10000"/>
          </a:bodyPr>
          <a:lstStyle/>
          <a:p>
            <a:pPr marL="0" indent="0">
              <a:lnSpc>
                <a:spcPct val="120000"/>
              </a:lnSpc>
              <a:spcBef>
                <a:spcPts val="600"/>
              </a:spcBef>
              <a:buNone/>
            </a:pPr>
            <a:r>
              <a:rPr lang="en-US" sz="3100" b="1" dirty="0"/>
              <a:t>The Bottom Line Up Front: </a:t>
            </a:r>
            <a:r>
              <a:rPr lang="en-US" dirty="0"/>
              <a:t>The Employment Readiness Evaluation (ERE) translates behavioral outcomes into structured input that supports career direction, skill development focus, and Individualized Education/Employment Plan decisions.</a:t>
            </a:r>
          </a:p>
          <a:p>
            <a:pPr>
              <a:lnSpc>
                <a:spcPct val="120000"/>
              </a:lnSpc>
              <a:spcBef>
                <a:spcPts val="1200"/>
              </a:spcBef>
              <a:buFont typeface="Wingdings" panose="05000000000000000000" pitchFamily="2" charset="2"/>
              <a:buChar char="§"/>
              <a:tabLst>
                <a:tab pos="3429000" algn="l"/>
              </a:tabLst>
            </a:pPr>
            <a:r>
              <a:rPr lang="en-US" sz="2600" b="1" dirty="0"/>
              <a:t>Social Communication </a:t>
            </a:r>
            <a:r>
              <a:rPr lang="en-US" sz="2600" dirty="0"/>
              <a:t>	Clear, respectful, and purpose-driven communication style</a:t>
            </a:r>
          </a:p>
          <a:p>
            <a:pPr>
              <a:lnSpc>
                <a:spcPct val="120000"/>
              </a:lnSpc>
              <a:spcBef>
                <a:spcPts val="600"/>
              </a:spcBef>
              <a:buFont typeface="Wingdings" panose="05000000000000000000" pitchFamily="2" charset="2"/>
              <a:buChar char="§"/>
              <a:tabLst>
                <a:tab pos="3429000" algn="l"/>
              </a:tabLst>
            </a:pPr>
            <a:r>
              <a:rPr lang="en-US" sz="2600" b="1" dirty="0"/>
              <a:t>Initiative</a:t>
            </a:r>
            <a:r>
              <a:rPr lang="en-US" sz="2600" dirty="0"/>
              <a:t>	Self-starter, proactive mindset</a:t>
            </a:r>
          </a:p>
          <a:p>
            <a:pPr>
              <a:lnSpc>
                <a:spcPct val="120000"/>
              </a:lnSpc>
              <a:spcBef>
                <a:spcPts val="600"/>
              </a:spcBef>
              <a:buFont typeface="Wingdings" panose="05000000000000000000" pitchFamily="2" charset="2"/>
              <a:buChar char="§"/>
              <a:tabLst>
                <a:tab pos="3429000" algn="l"/>
              </a:tabLst>
            </a:pPr>
            <a:r>
              <a:rPr lang="en-US" sz="2600" b="1" dirty="0"/>
              <a:t>Routine Discipline</a:t>
            </a:r>
            <a:r>
              <a:rPr lang="en-US" sz="2600" dirty="0"/>
              <a:t>	Consistent daily task completion and follow-through </a:t>
            </a:r>
          </a:p>
          <a:p>
            <a:pPr>
              <a:lnSpc>
                <a:spcPct val="120000"/>
              </a:lnSpc>
              <a:spcBef>
                <a:spcPts val="600"/>
              </a:spcBef>
              <a:buFont typeface="Wingdings" panose="05000000000000000000" pitchFamily="2" charset="2"/>
              <a:buChar char="§"/>
              <a:tabLst>
                <a:tab pos="3429000" algn="l"/>
              </a:tabLst>
            </a:pPr>
            <a:r>
              <a:rPr lang="en-US" sz="2600" b="1" dirty="0"/>
              <a:t>Adaptability</a:t>
            </a:r>
            <a:r>
              <a:rPr lang="en-US" sz="2600" dirty="0"/>
              <a:t>	Flexibility with change, tasks, and the use of tools</a:t>
            </a:r>
          </a:p>
          <a:p>
            <a:pPr>
              <a:lnSpc>
                <a:spcPct val="120000"/>
              </a:lnSpc>
              <a:spcBef>
                <a:spcPts val="600"/>
              </a:spcBef>
              <a:buFont typeface="Wingdings" panose="05000000000000000000" pitchFamily="2" charset="2"/>
              <a:buChar char="§"/>
              <a:tabLst>
                <a:tab pos="3429000" algn="l"/>
              </a:tabLst>
            </a:pPr>
            <a:r>
              <a:rPr lang="en-US" sz="2600" b="1" dirty="0"/>
              <a:t>Resilience</a:t>
            </a:r>
            <a:r>
              <a:rPr lang="en-US" sz="2600" dirty="0"/>
              <a:t>	Ability to recover from setbacks </a:t>
            </a:r>
          </a:p>
          <a:p>
            <a:pPr>
              <a:lnSpc>
                <a:spcPct val="120000"/>
              </a:lnSpc>
              <a:spcBef>
                <a:spcPts val="600"/>
              </a:spcBef>
              <a:buFont typeface="Wingdings" panose="05000000000000000000" pitchFamily="2" charset="2"/>
              <a:buChar char="§"/>
              <a:tabLst>
                <a:tab pos="3429000" algn="l"/>
              </a:tabLst>
            </a:pPr>
            <a:r>
              <a:rPr lang="en-US" sz="2600" b="1" dirty="0"/>
              <a:t>Accountability/Ownership</a:t>
            </a:r>
            <a:r>
              <a:rPr lang="en-US" sz="2600" dirty="0"/>
              <a:t>	Taking responsibility for actions, personal/professional growth</a:t>
            </a:r>
          </a:p>
        </p:txBody>
      </p:sp>
      <p:sp>
        <p:nvSpPr>
          <p:cNvPr id="5" name="Slide Number Placeholder 6">
            <a:extLst>
              <a:ext uri="{FF2B5EF4-FFF2-40B4-BE49-F238E27FC236}">
                <a16:creationId xmlns:a16="http://schemas.microsoft.com/office/drawing/2014/main" id="{54E976B8-2A50-C20F-ACED-AE47AB073713}"/>
              </a:ext>
            </a:extLst>
          </p:cNvPr>
          <p:cNvSpPr>
            <a:spLocks noGrp="1"/>
          </p:cNvSpPr>
          <p:nvPr>
            <p:ph type="sldNum" sz="quarter" idx="12"/>
          </p:nvPr>
        </p:nvSpPr>
        <p:spPr>
          <a:xfrm>
            <a:off x="8610600" y="6510293"/>
            <a:ext cx="2743200" cy="365125"/>
          </a:xfrm>
        </p:spPr>
        <p:txBody>
          <a:bodyPr/>
          <a:lstStyle/>
          <a:p>
            <a:fld id="{EC9B34DC-C73A-4222-94F9-B6B6098FBAA6}" type="slidenum">
              <a:rPr lang="en-US" smtClean="0"/>
              <a:t>8</a:t>
            </a:fld>
            <a:endParaRPr lang="en-US"/>
          </a:p>
        </p:txBody>
      </p:sp>
    </p:spTree>
    <p:extLst>
      <p:ext uri="{BB962C8B-B14F-4D97-AF65-F5344CB8AC3E}">
        <p14:creationId xmlns:p14="http://schemas.microsoft.com/office/powerpoint/2010/main" val="162333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5B7FE-4B38-DDA8-9EFD-0483E5498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3BA818-59A3-B7CE-4DBE-BBE137659DBF}"/>
              </a:ext>
            </a:extLst>
          </p:cNvPr>
          <p:cNvSpPr>
            <a:spLocks noGrp="1"/>
          </p:cNvSpPr>
          <p:nvPr>
            <p:ph type="title"/>
          </p:nvPr>
        </p:nvSpPr>
        <p:spPr>
          <a:xfrm>
            <a:off x="838200" y="165093"/>
            <a:ext cx="10515600" cy="1325563"/>
          </a:xfrm>
        </p:spPr>
        <p:txBody>
          <a:bodyPr vert="horz" lIns="91440" tIns="45720" rIns="91440" bIns="45720" rtlCol="0" anchor="ctr">
            <a:normAutofit/>
          </a:bodyPr>
          <a:lstStyle/>
          <a:p>
            <a:r>
              <a:rPr lang="en-US" b="1" dirty="0">
                <a:solidFill>
                  <a:prstClr val="black"/>
                </a:solidFill>
              </a:rPr>
              <a:t>ERE: The Power of the Evaluation</a:t>
            </a:r>
            <a:br>
              <a:rPr lang="en-US" b="1" dirty="0">
                <a:solidFill>
                  <a:prstClr val="black"/>
                </a:solidFill>
              </a:rPr>
            </a:br>
            <a:r>
              <a:rPr lang="en-US" sz="2800" dirty="0"/>
              <a:t>The Scientific Underpinnings of the ERE</a:t>
            </a:r>
            <a:endParaRPr lang="en-US" sz="2600" dirty="0"/>
          </a:p>
        </p:txBody>
      </p:sp>
      <p:sp>
        <p:nvSpPr>
          <p:cNvPr id="3" name="Content Placeholder 2">
            <a:extLst>
              <a:ext uri="{FF2B5EF4-FFF2-40B4-BE49-F238E27FC236}">
                <a16:creationId xmlns:a16="http://schemas.microsoft.com/office/drawing/2014/main" id="{F81CBBA7-5B7B-EAD7-C01C-A1A114DFE354}"/>
              </a:ext>
            </a:extLst>
          </p:cNvPr>
          <p:cNvSpPr>
            <a:spLocks noGrp="1"/>
          </p:cNvSpPr>
          <p:nvPr>
            <p:ph sz="half" idx="1"/>
          </p:nvPr>
        </p:nvSpPr>
        <p:spPr>
          <a:xfrm>
            <a:off x="838200" y="1477953"/>
            <a:ext cx="10806405" cy="5080004"/>
          </a:xfrm>
        </p:spPr>
        <p:txBody>
          <a:bodyPr>
            <a:normAutofit fontScale="70000" lnSpcReduction="20000"/>
          </a:bodyPr>
          <a:lstStyle/>
          <a:p>
            <a:pPr marL="0" indent="0">
              <a:lnSpc>
                <a:spcPct val="120000"/>
              </a:lnSpc>
              <a:spcBef>
                <a:spcPts val="0"/>
              </a:spcBef>
              <a:buNone/>
            </a:pPr>
            <a:r>
              <a:rPr lang="en-US" sz="3600" b="1" dirty="0"/>
              <a:t>The Bottom Line Up Front: </a:t>
            </a:r>
            <a:r>
              <a:rPr lang="en-US" sz="3100" dirty="0"/>
              <a:t>The NSITE ERE program is built on Self-Determination Theory (SDT) and the Transtheoretical Model (TTM) of Behavior Change, resulting in a final assessment that is both </a:t>
            </a:r>
            <a:r>
              <a:rPr lang="en-US" sz="3100" b="1" dirty="0"/>
              <a:t>science- </a:t>
            </a:r>
            <a:r>
              <a:rPr lang="en-US" sz="3100" dirty="0"/>
              <a:t>and </a:t>
            </a:r>
            <a:r>
              <a:rPr lang="en-US" sz="3100" b="1" dirty="0"/>
              <a:t>evidence-based</a:t>
            </a:r>
            <a:r>
              <a:rPr lang="en-US" sz="3100" dirty="0"/>
              <a:t>.</a:t>
            </a:r>
          </a:p>
          <a:p>
            <a:pPr marL="0" indent="0">
              <a:lnSpc>
                <a:spcPct val="120000"/>
              </a:lnSpc>
              <a:spcBef>
                <a:spcPts val="600"/>
              </a:spcBef>
              <a:buNone/>
            </a:pPr>
            <a:r>
              <a:rPr lang="en-US" dirty="0"/>
              <a:t>The NSITE Employment Readiness Evaluation (ERE) employs four independent data sources to ensure validity and reduce bias:</a:t>
            </a:r>
          </a:p>
          <a:p>
            <a:pPr lvl="0">
              <a:lnSpc>
                <a:spcPct val="120000"/>
              </a:lnSpc>
              <a:spcBef>
                <a:spcPts val="600"/>
              </a:spcBef>
            </a:pPr>
            <a:r>
              <a:rPr lang="en-US" b="1" dirty="0"/>
              <a:t>Simulations</a:t>
            </a:r>
            <a:r>
              <a:rPr lang="en-US" dirty="0"/>
              <a:t> – The system presents realistic workplace or personal development scenarios. Participants will respond in text or audio, demonstrating self-awareness and decision-making skills.</a:t>
            </a:r>
          </a:p>
          <a:p>
            <a:pPr lvl="0">
              <a:lnSpc>
                <a:spcPct val="120000"/>
              </a:lnSpc>
              <a:spcBef>
                <a:spcPts val="600"/>
              </a:spcBef>
            </a:pPr>
            <a:r>
              <a:rPr lang="en-US" b="1" dirty="0"/>
              <a:t>Platform Behavior Tracking</a:t>
            </a:r>
            <a:r>
              <a:rPr lang="en-US" dirty="0"/>
              <a:t> – The platform monitors actual engagement levels, incl. number of logins, routine completions, feedback use, and self-initiated actions.</a:t>
            </a:r>
          </a:p>
          <a:p>
            <a:pPr lvl="0">
              <a:lnSpc>
                <a:spcPct val="120000"/>
              </a:lnSpc>
              <a:spcBef>
                <a:spcPts val="600"/>
              </a:spcBef>
            </a:pPr>
            <a:r>
              <a:rPr lang="en-US" b="1" dirty="0"/>
              <a:t>Micro-Surveys</a:t>
            </a:r>
            <a:r>
              <a:rPr lang="en-US" dirty="0"/>
              <a:t> – Built-in regular surveys serve to capture motivation levels, confidence, and overall mindset through targeted, validated questions throughout the program.</a:t>
            </a:r>
          </a:p>
          <a:p>
            <a:pPr>
              <a:lnSpc>
                <a:spcPct val="120000"/>
              </a:lnSpc>
              <a:spcBef>
                <a:spcPts val="600"/>
              </a:spcBef>
            </a:pPr>
            <a:r>
              <a:rPr lang="en-US" b="1" dirty="0"/>
              <a:t>Pattern Analysis and NSITE Observation</a:t>
            </a:r>
            <a:r>
              <a:rPr lang="en-US" dirty="0"/>
              <a:t> – An AI-driven pattern analysis compares sources 1-3, above, to detect inconsistencies (e.g., overestimation, masked potential, etc.) and adjusts scores accordingly, subject to NSITE staff validation</a:t>
            </a:r>
            <a:endParaRPr lang="en-US" sz="2600" dirty="0"/>
          </a:p>
        </p:txBody>
      </p:sp>
      <p:sp>
        <p:nvSpPr>
          <p:cNvPr id="5" name="Slide Number Placeholder 6">
            <a:extLst>
              <a:ext uri="{FF2B5EF4-FFF2-40B4-BE49-F238E27FC236}">
                <a16:creationId xmlns:a16="http://schemas.microsoft.com/office/drawing/2014/main" id="{F2068548-549B-2E68-EBB5-CBB0DCA46C19}"/>
              </a:ext>
            </a:extLst>
          </p:cNvPr>
          <p:cNvSpPr>
            <a:spLocks noGrp="1"/>
          </p:cNvSpPr>
          <p:nvPr>
            <p:ph type="sldNum" sz="quarter" idx="12"/>
          </p:nvPr>
        </p:nvSpPr>
        <p:spPr>
          <a:xfrm>
            <a:off x="8610600" y="6510293"/>
            <a:ext cx="2743200" cy="365125"/>
          </a:xfrm>
        </p:spPr>
        <p:txBody>
          <a:bodyPr/>
          <a:lstStyle/>
          <a:p>
            <a:fld id="{EC9B34DC-C73A-4222-94F9-B6B6098FBAA6}" type="slidenum">
              <a:rPr lang="en-US" smtClean="0"/>
              <a:t>9</a:t>
            </a:fld>
            <a:endParaRPr lang="en-US"/>
          </a:p>
        </p:txBody>
      </p:sp>
    </p:spTree>
    <p:extLst>
      <p:ext uri="{BB962C8B-B14F-4D97-AF65-F5344CB8AC3E}">
        <p14:creationId xmlns:p14="http://schemas.microsoft.com/office/powerpoint/2010/main" val="3243263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6f1fc3d-662b-4685-81ff-6cbe1a1b5e32">
      <Terms xmlns="http://schemas.microsoft.com/office/infopath/2007/PartnerControls"/>
    </lcf76f155ced4ddcb4097134ff3c332f>
    <TaxCatchAll xmlns="b5102982-0882-4da0-801b-8d54ca3410ff" xsi:nil="true"/>
    <SharedWithUsers xmlns="b5102982-0882-4da0-801b-8d54ca3410ff">
      <UserInfo>
        <DisplayName>Howie, Richelle</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7425B5413AB448AA29BF6973E8E4E6" ma:contentTypeVersion="16" ma:contentTypeDescription="Create a new document." ma:contentTypeScope="" ma:versionID="6d9b39cbea2dbc947a1d775945a3a4e7">
  <xsd:schema xmlns:xsd="http://www.w3.org/2001/XMLSchema" xmlns:xs="http://www.w3.org/2001/XMLSchema" xmlns:p="http://schemas.microsoft.com/office/2006/metadata/properties" xmlns:ns2="e6f1fc3d-662b-4685-81ff-6cbe1a1b5e32" xmlns:ns3="b5102982-0882-4da0-801b-8d54ca3410ff" targetNamespace="http://schemas.microsoft.com/office/2006/metadata/properties" ma:root="true" ma:fieldsID="e6e2490855c76fbb3fc5a63b2780c371" ns2:_="" ns3:_="">
    <xsd:import namespace="e6f1fc3d-662b-4685-81ff-6cbe1a1b5e32"/>
    <xsd:import namespace="b5102982-0882-4da0-801b-8d54ca3410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f1fc3d-662b-4685-81ff-6cbe1a1b5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98c56c6-8f99-417c-b555-97e3251205f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5102982-0882-4da0-801b-8d54ca3410f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6526c49-a1b2-4e93-900f-76699e7edac5}" ma:internalName="TaxCatchAll" ma:showField="CatchAllData" ma:web="b5102982-0882-4da0-801b-8d54ca3410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CF5434-1787-4C54-A60C-EA89A7CD0E8D}">
  <ds:schemaRefs>
    <ds:schemaRef ds:uri="http://schemas.microsoft.com/sharepoint/v3/contenttype/forms"/>
  </ds:schemaRefs>
</ds:datastoreItem>
</file>

<file path=customXml/itemProps2.xml><?xml version="1.0" encoding="utf-8"?>
<ds:datastoreItem xmlns:ds="http://schemas.openxmlformats.org/officeDocument/2006/customXml" ds:itemID="{F781B773-839C-4A52-8620-FE4FE2219648}">
  <ds:schemaRefs>
    <ds:schemaRef ds:uri="http://schemas.microsoft.com/office/2006/documentManagement/types"/>
    <ds:schemaRef ds:uri="http://purl.org/dc/elements/1.1/"/>
    <ds:schemaRef ds:uri="b5102982-0882-4da0-801b-8d54ca3410ff"/>
    <ds:schemaRef ds:uri="http://purl.org/dc/terms/"/>
    <ds:schemaRef ds:uri="http://schemas.microsoft.com/office/infopath/2007/PartnerControls"/>
    <ds:schemaRef ds:uri="http://schemas.microsoft.com/office/2006/metadata/properties"/>
    <ds:schemaRef ds:uri="http://purl.org/dc/dcmitype/"/>
    <ds:schemaRef ds:uri="http://schemas.openxmlformats.org/package/2006/metadata/core-properties"/>
    <ds:schemaRef ds:uri="e6f1fc3d-662b-4685-81ff-6cbe1a1b5e32"/>
    <ds:schemaRef ds:uri="http://www.w3.org/XML/1998/namespace"/>
  </ds:schemaRefs>
</ds:datastoreItem>
</file>

<file path=customXml/itemProps3.xml><?xml version="1.0" encoding="utf-8"?>
<ds:datastoreItem xmlns:ds="http://schemas.openxmlformats.org/officeDocument/2006/customXml" ds:itemID="{E5951C13-4053-4AEF-9600-0E55B21A71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f1fc3d-662b-4685-81ff-6cbe1a1b5e32"/>
    <ds:schemaRef ds:uri="b5102982-0882-4da0-801b-8d54ca3410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5645</TotalTime>
  <Words>1329</Words>
  <Application>Microsoft Office PowerPoint</Application>
  <PresentationFormat>Widescreen</PresentationFormat>
  <Paragraphs>139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From Potential to Performance:   How NSITE’s Building Professional Behaviors Transforms Work Readiness through Behavior Change in the VR Space</vt:lpstr>
      <vt:lpstr>Agenda</vt:lpstr>
      <vt:lpstr>INTRODUCTIONS</vt:lpstr>
      <vt:lpstr>PRESENTATION OBJECTIVES</vt:lpstr>
      <vt:lpstr>The Case for Building Professional Behaviors Reasons Behind the Programs</vt:lpstr>
      <vt:lpstr>Focus on Professional Behaviors The Programs’ Structures, Learning Outcomes, and Measurable Skills Gains</vt:lpstr>
      <vt:lpstr>ERE: The Power of the Evaluation Program and Employment Readiness, De-Mystified</vt:lpstr>
      <vt:lpstr>ERE: The Power of the Evaluation Adding a Behavioral Assessment to the Vocational Evaluation</vt:lpstr>
      <vt:lpstr>ERE: The Power of the Evaluation The Scientific Underpinnings of the ERE</vt:lpstr>
      <vt:lpstr>ERE: The Power of the Evaluation What to Expect from the Final Report </vt:lpstr>
      <vt:lpstr>Building Professional Behaviors (BPB) Pilot Cohort Findings</vt:lpstr>
      <vt:lpstr>Building Professional Behaviors (BPB) Observations and Key Take-Aways</vt:lpstr>
      <vt:lpstr>Q&amp;A   Marianne Haegeli  Director, Learning and Leadership  mhaegeli@nsite.org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NSITE Learning &amp; Leadership</dc:title>
  <dc:creator>Haegeli, Marianne</dc:creator>
  <cp:lastModifiedBy>Haegeli, Marianne</cp:lastModifiedBy>
  <cp:revision>97</cp:revision>
  <cp:lastPrinted>2023-04-26T12:39:17Z</cp:lastPrinted>
  <dcterms:created xsi:type="dcterms:W3CDTF">2022-11-21T14:24:45Z</dcterms:created>
  <dcterms:modified xsi:type="dcterms:W3CDTF">2026-03-14T21:49:36Z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0x010100317425B5413AB448AA29BF6973E8E4E6</vt:lpwstr>
  </property>
  <property fmtid="{D5CDD505-2E9C-101B-9397-08002B2CF9AE}" pid="3" name="MediaServiceImageTags">
    <vt:lpwstr/>
  </property>
</Properties>
</file>